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handoutMasterIdLst>
    <p:handoutMasterId r:id="rId23"/>
  </p:handoutMasterIdLst>
  <p:sldIdLst>
    <p:sldId id="268" r:id="rId5"/>
    <p:sldId id="288" r:id="rId6"/>
    <p:sldId id="273" r:id="rId7"/>
    <p:sldId id="269" r:id="rId8"/>
    <p:sldId id="289" r:id="rId9"/>
    <p:sldId id="290" r:id="rId10"/>
    <p:sldId id="293" r:id="rId11"/>
    <p:sldId id="294" r:id="rId12"/>
    <p:sldId id="295" r:id="rId13"/>
    <p:sldId id="296" r:id="rId14"/>
    <p:sldId id="297" r:id="rId15"/>
    <p:sldId id="281" r:id="rId16"/>
    <p:sldId id="278" r:id="rId17"/>
    <p:sldId id="272" r:id="rId18"/>
    <p:sldId id="284" r:id="rId19"/>
    <p:sldId id="275" r:id="rId20"/>
    <p:sldId id="280" r:id="rId21"/>
  </p:sldIdLst>
  <p:sldSz cx="9144000" cy="6858000" type="screen4x3"/>
  <p:notesSz cx="6888163" cy="10018713"/>
  <p:defaultTextStyle>
    <a:defPPr>
      <a:defRPr lang="en-GB"/>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CC000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D76BD6-AAD4-4B8F-BB74-F0821EEC8B20}" v="1" dt="2026-09-29T16:37:46.3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59" autoAdjust="0"/>
    <p:restoredTop sz="85882" autoAdjust="0"/>
  </p:normalViewPr>
  <p:slideViewPr>
    <p:cSldViewPr>
      <p:cViewPr varScale="1">
        <p:scale>
          <a:sx n="82" d="100"/>
          <a:sy n="82" d="100"/>
        </p:scale>
        <p:origin x="1522" y="72"/>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O'Toole" userId="a2f65f5b-19a8-431f-acc9-a4cb0af939ba" providerId="ADAL" clId="{291C5FC0-E3BB-426F-A477-C74704D51C35}"/>
    <pc:docChg chg="undo custSel addSld delSld modSld">
      <pc:chgData name="Sarah O'Toole" userId="a2f65f5b-19a8-431f-acc9-a4cb0af939ba" providerId="ADAL" clId="{291C5FC0-E3BB-426F-A477-C74704D51C35}" dt="2026-09-29T16:44:30.753" v="579" actId="20577"/>
      <pc:docMkLst>
        <pc:docMk/>
      </pc:docMkLst>
      <pc:sldChg chg="modSp mod">
        <pc:chgData name="Sarah O'Toole" userId="a2f65f5b-19a8-431f-acc9-a4cb0af939ba" providerId="ADAL" clId="{291C5FC0-E3BB-426F-A477-C74704D51C35}" dt="2026-09-16T14:32:09.602" v="66" actId="20577"/>
        <pc:sldMkLst>
          <pc:docMk/>
          <pc:sldMk cId="0" sldId="268"/>
        </pc:sldMkLst>
        <pc:spChg chg="mod">
          <ac:chgData name="Sarah O'Toole" userId="a2f65f5b-19a8-431f-acc9-a4cb0af939ba" providerId="ADAL" clId="{291C5FC0-E3BB-426F-A477-C74704D51C35}" dt="2026-09-16T14:32:09.602" v="66" actId="20577"/>
          <ac:spMkLst>
            <pc:docMk/>
            <pc:sldMk cId="0" sldId="268"/>
            <ac:spMk id="8" creationId="{00000000-0000-0000-0000-000000000000}"/>
          </ac:spMkLst>
        </pc:spChg>
      </pc:sldChg>
      <pc:sldChg chg="modSp mod">
        <pc:chgData name="Sarah O'Toole" userId="a2f65f5b-19a8-431f-acc9-a4cb0af939ba" providerId="ADAL" clId="{291C5FC0-E3BB-426F-A477-C74704D51C35}" dt="2026-09-29T16:44:03.709" v="512" actId="20577"/>
        <pc:sldMkLst>
          <pc:docMk/>
          <pc:sldMk cId="948054773" sldId="275"/>
        </pc:sldMkLst>
        <pc:spChg chg="mod">
          <ac:chgData name="Sarah O'Toole" userId="a2f65f5b-19a8-431f-acc9-a4cb0af939ba" providerId="ADAL" clId="{291C5FC0-E3BB-426F-A477-C74704D51C35}" dt="2026-09-29T16:44:03.709" v="512" actId="20577"/>
          <ac:spMkLst>
            <pc:docMk/>
            <pc:sldMk cId="948054773" sldId="275"/>
            <ac:spMk id="3" creationId="{00000000-0000-0000-0000-000000000000}"/>
          </ac:spMkLst>
        </pc:spChg>
      </pc:sldChg>
      <pc:sldChg chg="modSp mod">
        <pc:chgData name="Sarah O'Toole" userId="a2f65f5b-19a8-431f-acc9-a4cb0af939ba" providerId="ADAL" clId="{291C5FC0-E3BB-426F-A477-C74704D51C35}" dt="2026-09-29T16:44:30.753" v="579" actId="20577"/>
        <pc:sldMkLst>
          <pc:docMk/>
          <pc:sldMk cId="3100462944" sldId="280"/>
        </pc:sldMkLst>
        <pc:spChg chg="mod">
          <ac:chgData name="Sarah O'Toole" userId="a2f65f5b-19a8-431f-acc9-a4cb0af939ba" providerId="ADAL" clId="{291C5FC0-E3BB-426F-A477-C74704D51C35}" dt="2026-09-29T16:44:30.753" v="579" actId="20577"/>
          <ac:spMkLst>
            <pc:docMk/>
            <pc:sldMk cId="3100462944" sldId="280"/>
            <ac:spMk id="3" creationId="{00000000-0000-0000-0000-000000000000}"/>
          </ac:spMkLst>
        </pc:spChg>
      </pc:sldChg>
      <pc:sldChg chg="modSp mod">
        <pc:chgData name="Sarah O'Toole" userId="a2f65f5b-19a8-431f-acc9-a4cb0af939ba" providerId="ADAL" clId="{291C5FC0-E3BB-426F-A477-C74704D51C35}" dt="2026-09-16T14:45:32.702" v="121" actId="20577"/>
        <pc:sldMkLst>
          <pc:docMk/>
          <pc:sldMk cId="3098523944" sldId="281"/>
        </pc:sldMkLst>
        <pc:spChg chg="mod">
          <ac:chgData name="Sarah O'Toole" userId="a2f65f5b-19a8-431f-acc9-a4cb0af939ba" providerId="ADAL" clId="{291C5FC0-E3BB-426F-A477-C74704D51C35}" dt="2026-09-16T14:45:32.702" v="121" actId="20577"/>
          <ac:spMkLst>
            <pc:docMk/>
            <pc:sldMk cId="3098523944" sldId="281"/>
            <ac:spMk id="3" creationId="{00000000-0000-0000-0000-000000000000}"/>
          </ac:spMkLst>
        </pc:spChg>
      </pc:sldChg>
      <pc:sldChg chg="modSp mod">
        <pc:chgData name="Sarah O'Toole" userId="a2f65f5b-19a8-431f-acc9-a4cb0af939ba" providerId="ADAL" clId="{291C5FC0-E3BB-426F-A477-C74704D51C35}" dt="2026-09-29T16:18:30.547" v="206" actId="20577"/>
        <pc:sldMkLst>
          <pc:docMk/>
          <pc:sldMk cId="580192394" sldId="288"/>
        </pc:sldMkLst>
        <pc:spChg chg="mod">
          <ac:chgData name="Sarah O'Toole" userId="a2f65f5b-19a8-431f-acc9-a4cb0af939ba" providerId="ADAL" clId="{291C5FC0-E3BB-426F-A477-C74704D51C35}" dt="2026-09-16T14:41:07.267" v="110" actId="20577"/>
          <ac:spMkLst>
            <pc:docMk/>
            <pc:sldMk cId="580192394" sldId="288"/>
            <ac:spMk id="2" creationId="{5D362014-2272-4155-9504-2DA9EDF241F7}"/>
          </ac:spMkLst>
        </pc:spChg>
        <pc:spChg chg="mod">
          <ac:chgData name="Sarah O'Toole" userId="a2f65f5b-19a8-431f-acc9-a4cb0af939ba" providerId="ADAL" clId="{291C5FC0-E3BB-426F-A477-C74704D51C35}" dt="2026-09-29T16:18:30.547" v="206" actId="20577"/>
          <ac:spMkLst>
            <pc:docMk/>
            <pc:sldMk cId="580192394" sldId="288"/>
            <ac:spMk id="3" creationId="{84F0B387-44D8-4318-81A6-B8606749E11B}"/>
          </ac:spMkLst>
        </pc:spChg>
      </pc:sldChg>
      <pc:sldChg chg="modSp mod">
        <pc:chgData name="Sarah O'Toole" userId="a2f65f5b-19a8-431f-acc9-a4cb0af939ba" providerId="ADAL" clId="{291C5FC0-E3BB-426F-A477-C74704D51C35}" dt="2026-09-29T16:36:00.356" v="397" actId="20577"/>
        <pc:sldMkLst>
          <pc:docMk/>
          <pc:sldMk cId="4040607981" sldId="289"/>
        </pc:sldMkLst>
        <pc:spChg chg="mod">
          <ac:chgData name="Sarah O'Toole" userId="a2f65f5b-19a8-431f-acc9-a4cb0af939ba" providerId="ADAL" clId="{291C5FC0-E3BB-426F-A477-C74704D51C35}" dt="2026-09-29T16:36:00.356" v="397" actId="20577"/>
          <ac:spMkLst>
            <pc:docMk/>
            <pc:sldMk cId="4040607981" sldId="289"/>
            <ac:spMk id="3" creationId="{5E41A1F6-3B92-4E18-B9EB-DCE26224F67C}"/>
          </ac:spMkLst>
        </pc:spChg>
      </pc:sldChg>
      <pc:sldChg chg="delSp mod">
        <pc:chgData name="Sarah O'Toole" userId="a2f65f5b-19a8-431f-acc9-a4cb0af939ba" providerId="ADAL" clId="{291C5FC0-E3BB-426F-A477-C74704D51C35}" dt="2026-09-29T16:35:43.989" v="392" actId="21"/>
        <pc:sldMkLst>
          <pc:docMk/>
          <pc:sldMk cId="4040607981" sldId="289"/>
        </pc:sldMkLst>
        <pc:graphicFrameChg chg="del">
          <ac:chgData name="Sarah O'Toole" userId="a2f65f5b-19a8-431f-acc9-a4cb0af939ba" providerId="ADAL" clId="{291C5FC0-E3BB-426F-A477-C74704D51C35}" dt="2026-09-29T16:35:43.989" v="392" actId="21"/>
          <ac:graphicFrameMkLst>
            <pc:docMk/>
            <pc:sldMk cId="4040607981" sldId="289"/>
            <ac:graphicFrameMk id="4" creationId="{5943F95E-CCC4-734A-5CA5-5EF0D79491BA}"/>
          </ac:graphicFrameMkLst>
        </pc:graphicFrameChg>
      </pc:sldChg>
      <pc:sldChg chg="addSp modSp mod">
        <pc:chgData name="Sarah O'Toole" userId="a2f65f5b-19a8-431f-acc9-a4cb0af939ba" providerId="ADAL" clId="{291C5FC0-E3BB-426F-A477-C74704D51C35}" dt="2026-09-29T16:38:34.463" v="416" actId="255"/>
        <pc:sldMkLst>
          <pc:docMk/>
          <pc:sldMk cId="3535540409" sldId="290"/>
        </pc:sldMkLst>
        <pc:spChg chg="mod">
          <ac:chgData name="Sarah O'Toole" userId="a2f65f5b-19a8-431f-acc9-a4cb0af939ba" providerId="ADAL" clId="{291C5FC0-E3BB-426F-A477-C74704D51C35}" dt="2026-09-29T16:35:16.239" v="391" actId="20577"/>
          <ac:spMkLst>
            <pc:docMk/>
            <pc:sldMk cId="3535540409" sldId="290"/>
            <ac:spMk id="2" creationId="{5B5F9D53-BADF-4785-B715-48D204AF9609}"/>
          </ac:spMkLst>
        </pc:spChg>
        <pc:spChg chg="add mod">
          <ac:chgData name="Sarah O'Toole" userId="a2f65f5b-19a8-431f-acc9-a4cb0af939ba" providerId="ADAL" clId="{291C5FC0-E3BB-426F-A477-C74704D51C35}" dt="2026-09-29T16:36:41.654" v="404" actId="1076"/>
          <ac:spMkLst>
            <pc:docMk/>
            <pc:sldMk cId="3535540409" sldId="290"/>
            <ac:spMk id="6" creationId="{BCC46680-816B-DF1F-AB3D-3E1C6D6E1895}"/>
          </ac:spMkLst>
        </pc:spChg>
        <pc:spChg chg="add mod">
          <ac:chgData name="Sarah O'Toole" userId="a2f65f5b-19a8-431f-acc9-a4cb0af939ba" providerId="ADAL" clId="{291C5FC0-E3BB-426F-A477-C74704D51C35}" dt="2026-09-29T16:38:34.463" v="416" actId="255"/>
          <ac:spMkLst>
            <pc:docMk/>
            <pc:sldMk cId="3535540409" sldId="290"/>
            <ac:spMk id="7" creationId="{0DC615C5-94B7-B761-78A2-9ECD05426B16}"/>
          </ac:spMkLst>
        </pc:spChg>
        <pc:picChg chg="mod">
          <ac:chgData name="Sarah O'Toole" userId="a2f65f5b-19a8-431f-acc9-a4cb0af939ba" providerId="ADAL" clId="{291C5FC0-E3BB-426F-A477-C74704D51C35}" dt="2026-09-29T16:36:45.994" v="405" actId="1076"/>
          <ac:picMkLst>
            <pc:docMk/>
            <pc:sldMk cId="3535540409" sldId="290"/>
            <ac:picMk id="4" creationId="{536FD33F-11BD-4B3D-A1F4-C138A3A2830E}"/>
          </ac:picMkLst>
        </pc:picChg>
        <pc:picChg chg="mod">
          <ac:chgData name="Sarah O'Toole" userId="a2f65f5b-19a8-431f-acc9-a4cb0af939ba" providerId="ADAL" clId="{291C5FC0-E3BB-426F-A477-C74704D51C35}" dt="2026-09-29T16:36:36.516" v="403" actId="1076"/>
          <ac:picMkLst>
            <pc:docMk/>
            <pc:sldMk cId="3535540409" sldId="290"/>
            <ac:picMk id="5" creationId="{45803E98-B454-4DB7-84A9-D1A423FDF897}"/>
          </ac:picMkLst>
        </pc:picChg>
      </pc:sldChg>
      <pc:sldChg chg="modSp del mod">
        <pc:chgData name="Sarah O'Toole" userId="a2f65f5b-19a8-431f-acc9-a4cb0af939ba" providerId="ADAL" clId="{291C5FC0-E3BB-426F-A477-C74704D51C35}" dt="2026-09-29T16:39:07.112" v="417" actId="2696"/>
        <pc:sldMkLst>
          <pc:docMk/>
          <pc:sldMk cId="4279605848" sldId="291"/>
        </pc:sldMkLst>
      </pc:sldChg>
      <pc:sldChg chg="modSp mod">
        <pc:chgData name="Sarah O'Toole" userId="a2f65f5b-19a8-431f-acc9-a4cb0af939ba" providerId="ADAL" clId="{291C5FC0-E3BB-426F-A477-C74704D51C35}" dt="2026-09-29T16:40:26.934" v="464" actId="20577"/>
        <pc:sldMkLst>
          <pc:docMk/>
          <pc:sldMk cId="2911952990" sldId="293"/>
        </pc:sldMkLst>
        <pc:spChg chg="mod">
          <ac:chgData name="Sarah O'Toole" userId="a2f65f5b-19a8-431f-acc9-a4cb0af939ba" providerId="ADAL" clId="{291C5FC0-E3BB-426F-A477-C74704D51C35}" dt="2026-09-29T16:40:26.934" v="464" actId="20577"/>
          <ac:spMkLst>
            <pc:docMk/>
            <pc:sldMk cId="2911952990" sldId="293"/>
            <ac:spMk id="3" creationId="{1DA1B5D8-17FF-4F8F-A3B9-65FB501B0EB4}"/>
          </ac:spMkLst>
        </pc:spChg>
      </pc:sldChg>
      <pc:sldChg chg="modSp mod">
        <pc:chgData name="Sarah O'Toole" userId="a2f65f5b-19a8-431f-acc9-a4cb0af939ba" providerId="ADAL" clId="{291C5FC0-E3BB-426F-A477-C74704D51C35}" dt="2026-09-29T16:41:21.007" v="510" actId="113"/>
        <pc:sldMkLst>
          <pc:docMk/>
          <pc:sldMk cId="2337498989" sldId="294"/>
        </pc:sldMkLst>
        <pc:spChg chg="mod">
          <ac:chgData name="Sarah O'Toole" userId="a2f65f5b-19a8-431f-acc9-a4cb0af939ba" providerId="ADAL" clId="{291C5FC0-E3BB-426F-A477-C74704D51C35}" dt="2026-09-29T16:41:21.007" v="510" actId="113"/>
          <ac:spMkLst>
            <pc:docMk/>
            <pc:sldMk cId="2337498989" sldId="294"/>
            <ac:spMk id="3" creationId="{E008BD60-2CCA-4C4D-88F7-3722347B661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406" cy="501483"/>
          </a:xfrm>
          <a:prstGeom prst="rect">
            <a:avLst/>
          </a:prstGeom>
        </p:spPr>
        <p:txBody>
          <a:bodyPr vert="horz" lIns="89703" tIns="44851" rIns="89703" bIns="44851" rtlCol="0"/>
          <a:lstStyle>
            <a:lvl1pPr algn="l">
              <a:defRPr sz="1200"/>
            </a:lvl1pPr>
          </a:lstStyle>
          <a:p>
            <a:endParaRPr lang="en-GB"/>
          </a:p>
        </p:txBody>
      </p:sp>
      <p:sp>
        <p:nvSpPr>
          <p:cNvPr id="3" name="Date Placeholder 2"/>
          <p:cNvSpPr>
            <a:spLocks noGrp="1"/>
          </p:cNvSpPr>
          <p:nvPr>
            <p:ph type="dt" sz="quarter" idx="1"/>
          </p:nvPr>
        </p:nvSpPr>
        <p:spPr>
          <a:xfrm>
            <a:off x="3902208" y="0"/>
            <a:ext cx="2984405" cy="501483"/>
          </a:xfrm>
          <a:prstGeom prst="rect">
            <a:avLst/>
          </a:prstGeom>
        </p:spPr>
        <p:txBody>
          <a:bodyPr vert="horz" lIns="89703" tIns="44851" rIns="89703" bIns="44851" rtlCol="0"/>
          <a:lstStyle>
            <a:lvl1pPr algn="r">
              <a:defRPr sz="1200"/>
            </a:lvl1pPr>
          </a:lstStyle>
          <a:p>
            <a:fld id="{FE1A8545-4B11-4876-8E10-FCFB8AB017F3}" type="datetimeFigureOut">
              <a:rPr lang="en-GB" smtClean="0"/>
              <a:t>29/09/2026</a:t>
            </a:fld>
            <a:endParaRPr lang="en-GB"/>
          </a:p>
        </p:txBody>
      </p:sp>
      <p:sp>
        <p:nvSpPr>
          <p:cNvPr id="4" name="Footer Placeholder 3"/>
          <p:cNvSpPr>
            <a:spLocks noGrp="1"/>
          </p:cNvSpPr>
          <p:nvPr>
            <p:ph type="ftr" sz="quarter" idx="2"/>
          </p:nvPr>
        </p:nvSpPr>
        <p:spPr>
          <a:xfrm>
            <a:off x="0" y="9515669"/>
            <a:ext cx="2984406" cy="501482"/>
          </a:xfrm>
          <a:prstGeom prst="rect">
            <a:avLst/>
          </a:prstGeom>
        </p:spPr>
        <p:txBody>
          <a:bodyPr vert="horz" lIns="89703" tIns="44851" rIns="89703" bIns="44851" rtlCol="0" anchor="b"/>
          <a:lstStyle>
            <a:lvl1pPr algn="l">
              <a:defRPr sz="1200"/>
            </a:lvl1pPr>
          </a:lstStyle>
          <a:p>
            <a:endParaRPr lang="en-GB"/>
          </a:p>
        </p:txBody>
      </p:sp>
      <p:sp>
        <p:nvSpPr>
          <p:cNvPr id="5" name="Slide Number Placeholder 4"/>
          <p:cNvSpPr>
            <a:spLocks noGrp="1"/>
          </p:cNvSpPr>
          <p:nvPr>
            <p:ph type="sldNum" sz="quarter" idx="3"/>
          </p:nvPr>
        </p:nvSpPr>
        <p:spPr>
          <a:xfrm>
            <a:off x="3902208" y="9515669"/>
            <a:ext cx="2984405" cy="501482"/>
          </a:xfrm>
          <a:prstGeom prst="rect">
            <a:avLst/>
          </a:prstGeom>
        </p:spPr>
        <p:txBody>
          <a:bodyPr vert="horz" lIns="89703" tIns="44851" rIns="89703" bIns="44851" rtlCol="0" anchor="b"/>
          <a:lstStyle>
            <a:lvl1pPr algn="r">
              <a:defRPr sz="1200"/>
            </a:lvl1pPr>
          </a:lstStyle>
          <a:p>
            <a:fld id="{37645559-8944-4E9B-AA07-815E623A3E76}" type="slidenum">
              <a:rPr lang="en-GB" smtClean="0"/>
              <a:t>‹#›</a:t>
            </a:fld>
            <a:endParaRPr lang="en-GB"/>
          </a:p>
        </p:txBody>
      </p:sp>
    </p:spTree>
    <p:extLst>
      <p:ext uri="{BB962C8B-B14F-4D97-AF65-F5344CB8AC3E}">
        <p14:creationId xmlns:p14="http://schemas.microsoft.com/office/powerpoint/2010/main" val="12732575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0936"/>
          </a:xfrm>
          <a:prstGeom prst="rect">
            <a:avLst/>
          </a:prstGeom>
        </p:spPr>
        <p:txBody>
          <a:bodyPr vert="horz" lIns="92430" tIns="46215" rIns="92430" bIns="46215" rtlCol="0"/>
          <a:lstStyle>
            <a:lvl1pPr algn="l">
              <a:defRPr sz="1200"/>
            </a:lvl1pPr>
          </a:lstStyle>
          <a:p>
            <a:endParaRPr lang="en-US"/>
          </a:p>
        </p:txBody>
      </p:sp>
      <p:sp>
        <p:nvSpPr>
          <p:cNvPr id="3" name="Date Placeholder 2"/>
          <p:cNvSpPr>
            <a:spLocks noGrp="1"/>
          </p:cNvSpPr>
          <p:nvPr>
            <p:ph type="dt" idx="1"/>
          </p:nvPr>
        </p:nvSpPr>
        <p:spPr>
          <a:xfrm>
            <a:off x="3901698" y="0"/>
            <a:ext cx="2984871" cy="500936"/>
          </a:xfrm>
          <a:prstGeom prst="rect">
            <a:avLst/>
          </a:prstGeom>
        </p:spPr>
        <p:txBody>
          <a:bodyPr vert="horz" lIns="92430" tIns="46215" rIns="92430" bIns="46215" rtlCol="0"/>
          <a:lstStyle>
            <a:lvl1pPr algn="r">
              <a:defRPr sz="1200"/>
            </a:lvl1pPr>
          </a:lstStyle>
          <a:p>
            <a:fld id="{9A02F131-0DD7-4342-BD3A-B3FEDAF7E13B}" type="datetimeFigureOut">
              <a:rPr lang="en-US" smtClean="0"/>
              <a:pPr/>
              <a:t>9/29/2026</a:t>
            </a:fld>
            <a:endParaRPr lang="en-US"/>
          </a:p>
        </p:txBody>
      </p:sp>
      <p:sp>
        <p:nvSpPr>
          <p:cNvPr id="4" name="Slide Image Placeholder 3"/>
          <p:cNvSpPr>
            <a:spLocks noGrp="1" noRot="1" noChangeAspect="1"/>
          </p:cNvSpPr>
          <p:nvPr>
            <p:ph type="sldImg" idx="2"/>
          </p:nvPr>
        </p:nvSpPr>
        <p:spPr>
          <a:xfrm>
            <a:off x="939800" y="750888"/>
            <a:ext cx="5008563" cy="3757612"/>
          </a:xfrm>
          <a:prstGeom prst="rect">
            <a:avLst/>
          </a:prstGeom>
          <a:noFill/>
          <a:ln w="12700">
            <a:solidFill>
              <a:prstClr val="black"/>
            </a:solidFill>
          </a:ln>
        </p:spPr>
        <p:txBody>
          <a:bodyPr vert="horz" lIns="92430" tIns="46215" rIns="92430" bIns="46215" rtlCol="0" anchor="ctr"/>
          <a:lstStyle/>
          <a:p>
            <a:endParaRPr lang="en-US"/>
          </a:p>
        </p:txBody>
      </p:sp>
      <p:sp>
        <p:nvSpPr>
          <p:cNvPr id="5" name="Notes Placeholder 4"/>
          <p:cNvSpPr>
            <a:spLocks noGrp="1"/>
          </p:cNvSpPr>
          <p:nvPr>
            <p:ph type="body" sz="quarter" idx="3"/>
          </p:nvPr>
        </p:nvSpPr>
        <p:spPr>
          <a:xfrm>
            <a:off x="688817" y="4758890"/>
            <a:ext cx="5510530" cy="4508421"/>
          </a:xfrm>
          <a:prstGeom prst="rect">
            <a:avLst/>
          </a:prstGeom>
        </p:spPr>
        <p:txBody>
          <a:bodyPr vert="horz" lIns="92430" tIns="46215" rIns="92430" bIns="46215"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516038"/>
            <a:ext cx="2984871" cy="500936"/>
          </a:xfrm>
          <a:prstGeom prst="rect">
            <a:avLst/>
          </a:prstGeom>
        </p:spPr>
        <p:txBody>
          <a:bodyPr vert="horz" lIns="92430" tIns="46215" rIns="92430" bIns="46215" rtlCol="0" anchor="b"/>
          <a:lstStyle>
            <a:lvl1pPr algn="l">
              <a:defRPr sz="1200"/>
            </a:lvl1pPr>
          </a:lstStyle>
          <a:p>
            <a:endParaRPr lang="en-US"/>
          </a:p>
        </p:txBody>
      </p:sp>
      <p:sp>
        <p:nvSpPr>
          <p:cNvPr id="7" name="Slide Number Placeholder 6"/>
          <p:cNvSpPr>
            <a:spLocks noGrp="1"/>
          </p:cNvSpPr>
          <p:nvPr>
            <p:ph type="sldNum" sz="quarter" idx="5"/>
          </p:nvPr>
        </p:nvSpPr>
        <p:spPr>
          <a:xfrm>
            <a:off x="3901698" y="9516038"/>
            <a:ext cx="2984871" cy="500936"/>
          </a:xfrm>
          <a:prstGeom prst="rect">
            <a:avLst/>
          </a:prstGeom>
        </p:spPr>
        <p:txBody>
          <a:bodyPr vert="horz" lIns="92430" tIns="46215" rIns="92430" bIns="46215" rtlCol="0" anchor="b"/>
          <a:lstStyle>
            <a:lvl1pPr algn="r">
              <a:defRPr sz="1200"/>
            </a:lvl1pPr>
          </a:lstStyle>
          <a:p>
            <a:fld id="{68FDC95A-56A3-4D93-B3AE-F23D2205ADB7}" type="slidenum">
              <a:rPr lang="en-US" smtClean="0"/>
              <a:pPr/>
              <a:t>‹#›</a:t>
            </a:fld>
            <a:endParaRPr lang="en-US"/>
          </a:p>
        </p:txBody>
      </p:sp>
    </p:spTree>
    <p:extLst>
      <p:ext uri="{BB962C8B-B14F-4D97-AF65-F5344CB8AC3E}">
        <p14:creationId xmlns:p14="http://schemas.microsoft.com/office/powerpoint/2010/main" val="5220708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8FDC95A-56A3-4D93-B3AE-F23D2205ADB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Learning</a:t>
            </a:r>
            <a:r>
              <a:rPr lang="en-GB" baseline="0" dirty="0"/>
              <a:t> sounds and doing some reading and writing</a:t>
            </a:r>
            <a:endParaRPr lang="en-GB" dirty="0"/>
          </a:p>
        </p:txBody>
      </p:sp>
      <p:sp>
        <p:nvSpPr>
          <p:cNvPr id="4" name="Slide Number Placeholder 3"/>
          <p:cNvSpPr>
            <a:spLocks noGrp="1"/>
          </p:cNvSpPr>
          <p:nvPr>
            <p:ph type="sldNum" sz="quarter" idx="10"/>
          </p:nvPr>
        </p:nvSpPr>
        <p:spPr/>
        <p:txBody>
          <a:bodyPr/>
          <a:lstStyle/>
          <a:p>
            <a:fld id="{68FDC95A-56A3-4D93-B3AE-F23D2205ADB7}" type="slidenum">
              <a:rPr lang="en-US" smtClean="0"/>
              <a:pPr/>
              <a:t>3</a:t>
            </a:fld>
            <a:endParaRPr lang="en-US"/>
          </a:p>
        </p:txBody>
      </p:sp>
    </p:spTree>
    <p:extLst>
      <p:ext uri="{BB962C8B-B14F-4D97-AF65-F5344CB8AC3E}">
        <p14:creationId xmlns:p14="http://schemas.microsoft.com/office/powerpoint/2010/main" val="1302124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aseline="0" dirty="0"/>
              <a:t>Model each sound, explain not adding ‘u’ at end. Write it lower case unless to start a name or as you would normally </a:t>
            </a:r>
            <a:r>
              <a:rPr lang="en-GB" baseline="0" dirty="0" err="1"/>
              <a:t>eg</a:t>
            </a:r>
            <a:r>
              <a:rPr lang="en-GB" baseline="0" dirty="0"/>
              <a:t> a sentence</a:t>
            </a:r>
          </a:p>
          <a:p>
            <a:r>
              <a:rPr lang="en-GB" baseline="0" dirty="0"/>
              <a:t>Support – spot sound in books, at </a:t>
            </a:r>
            <a:r>
              <a:rPr lang="en-GB" baseline="0" dirty="0" err="1"/>
              <a:t>tesco</a:t>
            </a:r>
            <a:r>
              <a:rPr lang="en-GB" baseline="0" dirty="0"/>
              <a:t>, play </a:t>
            </a:r>
            <a:r>
              <a:rPr lang="en-GB" baseline="0" dirty="0" err="1"/>
              <a:t>i</a:t>
            </a:r>
            <a:r>
              <a:rPr lang="en-GB" baseline="0" dirty="0"/>
              <a:t>-spy</a:t>
            </a:r>
          </a:p>
        </p:txBody>
      </p:sp>
      <p:sp>
        <p:nvSpPr>
          <p:cNvPr id="4" name="Slide Number Placeholder 3"/>
          <p:cNvSpPr>
            <a:spLocks noGrp="1"/>
          </p:cNvSpPr>
          <p:nvPr>
            <p:ph type="sldNum" sz="quarter" idx="10"/>
          </p:nvPr>
        </p:nvSpPr>
        <p:spPr/>
        <p:txBody>
          <a:bodyPr/>
          <a:lstStyle/>
          <a:p>
            <a:fld id="{68FDC95A-56A3-4D93-B3AE-F23D2205ADB7}"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Show green words, sound</a:t>
            </a:r>
            <a:r>
              <a:rPr lang="en-GB" baseline="0" dirty="0"/>
              <a:t> buttons and</a:t>
            </a:r>
            <a:r>
              <a:rPr lang="en-GB" dirty="0"/>
              <a:t> my turn your turn</a:t>
            </a:r>
            <a:r>
              <a:rPr lang="en-GB" baseline="0" dirty="0"/>
              <a:t>. At first children may say c-a-t can</a:t>
            </a:r>
            <a:endParaRPr lang="en-GB" dirty="0"/>
          </a:p>
          <a:p>
            <a:r>
              <a:rPr lang="en-GB" dirty="0"/>
              <a:t>Red tricky, need to be learnt.</a:t>
            </a:r>
          </a:p>
        </p:txBody>
      </p:sp>
      <p:sp>
        <p:nvSpPr>
          <p:cNvPr id="4" name="Slide Number Placeholder 3"/>
          <p:cNvSpPr>
            <a:spLocks noGrp="1"/>
          </p:cNvSpPr>
          <p:nvPr>
            <p:ph type="sldNum" sz="quarter" idx="10"/>
          </p:nvPr>
        </p:nvSpPr>
        <p:spPr/>
        <p:txBody>
          <a:bodyPr/>
          <a:lstStyle/>
          <a:p>
            <a:fld id="{68FDC95A-56A3-4D93-B3AE-F23D2205ADB7}" type="slidenum">
              <a:rPr lang="en-US" smtClean="0"/>
              <a:pPr/>
              <a:t>12</a:t>
            </a:fld>
            <a:endParaRPr lang="en-US"/>
          </a:p>
        </p:txBody>
      </p:sp>
    </p:spTree>
    <p:extLst>
      <p:ext uri="{BB962C8B-B14F-4D97-AF65-F5344CB8AC3E}">
        <p14:creationId xmlns:p14="http://schemas.microsoft.com/office/powerpoint/2010/main" val="13021249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8FDC95A-56A3-4D93-B3AE-F23D2205ADB7}" type="slidenum">
              <a:rPr lang="en-US" smtClean="0"/>
              <a:pPr/>
              <a:t>13</a:t>
            </a:fld>
            <a:endParaRPr lang="en-US"/>
          </a:p>
        </p:txBody>
      </p:sp>
    </p:spTree>
    <p:extLst>
      <p:ext uri="{BB962C8B-B14F-4D97-AF65-F5344CB8AC3E}">
        <p14:creationId xmlns:p14="http://schemas.microsoft.com/office/powerpoint/2010/main" val="42489033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Brief</a:t>
            </a:r>
            <a:r>
              <a:rPr lang="en-GB" baseline="0" dirty="0"/>
              <a:t> examples of mark making type of work – paint brushes and water outside, chalk on the ground, writing in sand, whiteboards and pens, gloop,</a:t>
            </a:r>
            <a:endParaRPr lang="en-US" dirty="0"/>
          </a:p>
        </p:txBody>
      </p:sp>
      <p:sp>
        <p:nvSpPr>
          <p:cNvPr id="4" name="Slide Number Placeholder 3"/>
          <p:cNvSpPr>
            <a:spLocks noGrp="1"/>
          </p:cNvSpPr>
          <p:nvPr>
            <p:ph type="sldNum" sz="quarter" idx="10"/>
          </p:nvPr>
        </p:nvSpPr>
        <p:spPr/>
        <p:txBody>
          <a:bodyPr/>
          <a:lstStyle/>
          <a:p>
            <a:fld id="{68FDC95A-56A3-4D93-B3AE-F23D2205ADB7}" type="slidenum">
              <a:rPr lang="en-US" smtClean="0"/>
              <a:pPr/>
              <a:t>14</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Show board Ryan </a:t>
            </a:r>
            <a:r>
              <a:rPr lang="en-GB" dirty="0" err="1"/>
              <a:t>cvc</a:t>
            </a:r>
            <a:r>
              <a:rPr lang="en-GB" dirty="0"/>
              <a:t> Mia 1</a:t>
            </a:r>
            <a:r>
              <a:rPr lang="en-GB" baseline="30000" dirty="0"/>
              <a:t>st</a:t>
            </a:r>
            <a:r>
              <a:rPr lang="en-GB" dirty="0"/>
              <a:t> and</a:t>
            </a:r>
            <a:r>
              <a:rPr lang="en-GB" baseline="0" dirty="0"/>
              <a:t> 2</a:t>
            </a:r>
            <a:r>
              <a:rPr lang="en-GB" baseline="30000" dirty="0"/>
              <a:t>nd</a:t>
            </a:r>
            <a:r>
              <a:rPr lang="en-GB" baseline="0" dirty="0"/>
              <a:t> </a:t>
            </a:r>
            <a:endParaRPr lang="en-GB" dirty="0"/>
          </a:p>
        </p:txBody>
      </p:sp>
      <p:sp>
        <p:nvSpPr>
          <p:cNvPr id="4" name="Slide Number Placeholder 3"/>
          <p:cNvSpPr>
            <a:spLocks noGrp="1"/>
          </p:cNvSpPr>
          <p:nvPr>
            <p:ph type="sldNum" sz="quarter" idx="10"/>
          </p:nvPr>
        </p:nvSpPr>
        <p:spPr/>
        <p:txBody>
          <a:bodyPr/>
          <a:lstStyle/>
          <a:p>
            <a:fld id="{68FDC95A-56A3-4D93-B3AE-F23D2205ADB7}" type="slidenum">
              <a:rPr lang="en-US" smtClean="0"/>
              <a:pPr/>
              <a:t>15</a:t>
            </a:fld>
            <a:endParaRPr lang="en-US"/>
          </a:p>
        </p:txBody>
      </p:sp>
    </p:spTree>
    <p:extLst>
      <p:ext uri="{BB962C8B-B14F-4D97-AF65-F5344CB8AC3E}">
        <p14:creationId xmlns:p14="http://schemas.microsoft.com/office/powerpoint/2010/main" val="13021249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8FDC95A-56A3-4D93-B3AE-F23D2205ADB7}" type="slidenum">
              <a:rPr lang="en-US" smtClean="0"/>
              <a:pPr/>
              <a:t>16</a:t>
            </a:fld>
            <a:endParaRPr lang="en-US"/>
          </a:p>
        </p:txBody>
      </p:sp>
    </p:spTree>
    <p:extLst>
      <p:ext uri="{BB962C8B-B14F-4D97-AF65-F5344CB8AC3E}">
        <p14:creationId xmlns:p14="http://schemas.microsoft.com/office/powerpoint/2010/main" val="38964109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8FDC95A-56A3-4D93-B3AE-F23D2205ADB7}" type="slidenum">
              <a:rPr lang="en-US" smtClean="0"/>
              <a:pPr/>
              <a:t>17</a:t>
            </a:fld>
            <a:endParaRPr lang="en-US"/>
          </a:p>
        </p:txBody>
      </p:sp>
    </p:spTree>
    <p:extLst>
      <p:ext uri="{BB962C8B-B14F-4D97-AF65-F5344CB8AC3E}">
        <p14:creationId xmlns:p14="http://schemas.microsoft.com/office/powerpoint/2010/main" val="27780633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80" name="Rectangle 8"/>
          <p:cNvSpPr>
            <a:spLocks noChangeArrowheads="1"/>
          </p:cNvSpPr>
          <p:nvPr/>
        </p:nvSpPr>
        <p:spPr bwMode="auto">
          <a:xfrm rot="5400000">
            <a:off x="4152900" y="-4152900"/>
            <a:ext cx="838200" cy="9144000"/>
          </a:xfrm>
          <a:prstGeom prst="rect">
            <a:avLst/>
          </a:prstGeom>
          <a:solidFill>
            <a:srgbClr val="CC0000"/>
          </a:solidFill>
          <a:ln w="9525">
            <a:noFill/>
            <a:miter lim="800000"/>
            <a:headEnd/>
            <a:tailEnd/>
          </a:ln>
          <a:effectLst>
            <a:prstShdw prst="shdw17" dist="17961" dir="2700000">
              <a:srgbClr val="CC0000">
                <a:gamma/>
                <a:shade val="60000"/>
                <a:invGamma/>
              </a:srgbClr>
            </a:prstShdw>
          </a:effectLst>
        </p:spPr>
        <p:txBody>
          <a:bodyPr wrap="none" anchor="ctr"/>
          <a:lstStyle/>
          <a:p>
            <a:endParaRPr lang="en-US"/>
          </a:p>
        </p:txBody>
      </p:sp>
      <p:sp>
        <p:nvSpPr>
          <p:cNvPr id="3074" name="Rectangle 2"/>
          <p:cNvSpPr>
            <a:spLocks noGrp="1" noChangeArrowheads="1"/>
          </p:cNvSpPr>
          <p:nvPr>
            <p:ph type="ctrTitle"/>
          </p:nvPr>
        </p:nvSpPr>
        <p:spPr>
          <a:xfrm>
            <a:off x="457200" y="1066800"/>
            <a:ext cx="8153400" cy="3352800"/>
          </a:xfrm>
        </p:spPr>
        <p:txBody>
          <a:bodyPr/>
          <a:lstStyle>
            <a:lvl1pPr>
              <a:defRPr>
                <a:solidFill>
                  <a:srgbClr val="CC0000"/>
                </a:solidFill>
              </a:defRPr>
            </a:lvl1pPr>
          </a:lstStyle>
          <a:p>
            <a:r>
              <a:rPr lang="en-GB"/>
              <a:t>Click to edit Master title style</a:t>
            </a:r>
          </a:p>
        </p:txBody>
      </p:sp>
      <p:sp>
        <p:nvSpPr>
          <p:cNvPr id="3075" name="Rectangle 3"/>
          <p:cNvSpPr>
            <a:spLocks noGrp="1" noChangeArrowheads="1"/>
          </p:cNvSpPr>
          <p:nvPr>
            <p:ph type="subTitle" idx="1"/>
          </p:nvPr>
        </p:nvSpPr>
        <p:spPr>
          <a:xfrm>
            <a:off x="1524000" y="4724400"/>
            <a:ext cx="6400800" cy="1066800"/>
          </a:xfrm>
        </p:spPr>
        <p:txBody>
          <a:bodyPr/>
          <a:lstStyle>
            <a:lvl1pPr marL="0" indent="0" algn="ctr">
              <a:buFontTx/>
              <a:buNone/>
              <a:defRPr>
                <a:solidFill>
                  <a:srgbClr val="CC0000"/>
                </a:solidFill>
              </a:defRPr>
            </a:lvl1pPr>
          </a:lstStyle>
          <a:p>
            <a:r>
              <a:rPr lang="en-GB"/>
              <a:t>Click to edit Master subtitle style</a:t>
            </a:r>
          </a:p>
        </p:txBody>
      </p:sp>
      <p:sp>
        <p:nvSpPr>
          <p:cNvPr id="3076" name="Rectangle 4"/>
          <p:cNvSpPr>
            <a:spLocks noGrp="1" noChangeArrowheads="1"/>
          </p:cNvSpPr>
          <p:nvPr>
            <p:ph type="dt" sz="half" idx="2"/>
          </p:nvPr>
        </p:nvSpPr>
        <p:spPr>
          <a:xfrm>
            <a:off x="1143000" y="6248400"/>
            <a:ext cx="1905000" cy="457200"/>
          </a:xfrm>
        </p:spPr>
        <p:txBody>
          <a:bodyPr/>
          <a:lstStyle>
            <a:lvl1pPr>
              <a:defRPr>
                <a:solidFill>
                  <a:srgbClr val="CC0000"/>
                </a:solidFill>
              </a:defRPr>
            </a:lvl1pPr>
          </a:lstStyle>
          <a:p>
            <a:endParaRPr lang="en-GB"/>
          </a:p>
        </p:txBody>
      </p:sp>
      <p:sp>
        <p:nvSpPr>
          <p:cNvPr id="3077" name="Rectangle 5"/>
          <p:cNvSpPr>
            <a:spLocks noGrp="1" noChangeArrowheads="1"/>
          </p:cNvSpPr>
          <p:nvPr>
            <p:ph type="ftr" sz="quarter" idx="3"/>
          </p:nvPr>
        </p:nvSpPr>
        <p:spPr>
          <a:xfrm>
            <a:off x="3581400" y="6248400"/>
            <a:ext cx="2895600" cy="457200"/>
          </a:xfrm>
        </p:spPr>
        <p:txBody>
          <a:bodyPr/>
          <a:lstStyle>
            <a:lvl1pPr>
              <a:defRPr>
                <a:solidFill>
                  <a:srgbClr val="CC0000"/>
                </a:solidFill>
              </a:defRPr>
            </a:lvl1pPr>
          </a:lstStyle>
          <a:p>
            <a:endParaRPr lang="en-GB"/>
          </a:p>
        </p:txBody>
      </p:sp>
      <p:sp>
        <p:nvSpPr>
          <p:cNvPr id="3078" name="Rectangle 6"/>
          <p:cNvSpPr>
            <a:spLocks noGrp="1" noChangeArrowheads="1"/>
          </p:cNvSpPr>
          <p:nvPr>
            <p:ph type="sldNum" sz="quarter" idx="4"/>
          </p:nvPr>
        </p:nvSpPr>
        <p:spPr>
          <a:xfrm>
            <a:off x="7010400" y="6248400"/>
            <a:ext cx="1905000" cy="457200"/>
          </a:xfrm>
        </p:spPr>
        <p:txBody>
          <a:bodyPr/>
          <a:lstStyle>
            <a:lvl1pPr>
              <a:defRPr>
                <a:solidFill>
                  <a:srgbClr val="CC0000"/>
                </a:solidFill>
              </a:defRPr>
            </a:lvl1pPr>
          </a:lstStyle>
          <a:p>
            <a:fld id="{C3B4B13E-7215-463A-9D29-F2C9EEC3A452}" type="slidenum">
              <a:rPr lang="en-GB"/>
              <a:pPr/>
              <a:t>‹#›</a:t>
            </a:fld>
            <a:endParaRPr lang="en-GB"/>
          </a:p>
        </p:txBody>
      </p:sp>
      <p:pic>
        <p:nvPicPr>
          <p:cNvPr id="3079" name="Picture 7" descr="C:\WINDOWS\DESKTOP\BrainyBetty2001\Animations\ani-abc.gif"/>
          <p:cNvPicPr>
            <a:picLocks noChangeAspect="1" noChangeArrowheads="1" noCrop="1"/>
          </p:cNvPicPr>
          <p:nvPr/>
        </p:nvPicPr>
        <p:blipFill>
          <a:blip r:embed="rId2" cstate="print"/>
          <a:srcRect/>
          <a:stretch>
            <a:fillRect/>
          </a:stretch>
        </p:blipFill>
        <p:spPr bwMode="auto">
          <a:xfrm>
            <a:off x="7497763" y="228600"/>
            <a:ext cx="1646237" cy="731838"/>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94A88A46-1412-459B-93F7-7CC3E9863782}"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47B7F9C6-3E5E-4505-BB30-FDCF7BD301D2}"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990600"/>
            <a:ext cx="42291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86300" y="990600"/>
            <a:ext cx="42291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53872DBC-E0CA-49E8-A2FF-D1C71800F7C9}"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7320580E-B466-407F-8331-DFDE092A3AA4}"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C1FEDFA5-F3C0-4C4F-8B86-479EC1B84C5C}"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E6E970BA-87CA-4634-B77F-0A8218768C32}"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07817F3D-1CD2-4AA8-B300-586048F48149}"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35409D5B-0006-4FB1-AEF6-2A446A827183}"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A3A7A490-B2EB-4EEE-96EA-809CB9314477}"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6550" y="0"/>
            <a:ext cx="2228850" cy="6019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0" y="0"/>
            <a:ext cx="6534150" cy="6019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CBEE880A-F719-47AF-8F50-7A98258055E7}"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3"/>
          <p:cNvSpPr>
            <a:spLocks noGrp="1" noChangeArrowheads="1"/>
          </p:cNvSpPr>
          <p:nvPr>
            <p:ph type="body" idx="1"/>
          </p:nvPr>
        </p:nvSpPr>
        <p:spPr bwMode="auto">
          <a:xfrm>
            <a:off x="304800" y="990600"/>
            <a:ext cx="8610600" cy="5029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en-GB"/>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en-GB"/>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fld id="{B41D6FC9-8748-4796-81E8-5006D24C7502}" type="slidenum">
              <a:rPr lang="en-GB"/>
              <a:pPr/>
              <a:t>‹#›</a:t>
            </a:fld>
            <a:endParaRPr lang="en-GB"/>
          </a:p>
        </p:txBody>
      </p:sp>
      <p:sp>
        <p:nvSpPr>
          <p:cNvPr id="1031" name="Rectangle 7"/>
          <p:cNvSpPr>
            <a:spLocks noChangeArrowheads="1"/>
          </p:cNvSpPr>
          <p:nvPr/>
        </p:nvSpPr>
        <p:spPr bwMode="auto">
          <a:xfrm rot="5400000">
            <a:off x="4152900" y="-4152900"/>
            <a:ext cx="838200" cy="9144000"/>
          </a:xfrm>
          <a:prstGeom prst="rect">
            <a:avLst/>
          </a:prstGeom>
          <a:solidFill>
            <a:srgbClr val="CC0000"/>
          </a:solidFill>
          <a:ln w="9525">
            <a:noFill/>
            <a:miter lim="800000"/>
            <a:headEnd/>
            <a:tailEnd/>
          </a:ln>
          <a:effectLst>
            <a:prstShdw prst="shdw17" dist="17961" dir="2700000">
              <a:srgbClr val="CC0000">
                <a:gamma/>
                <a:shade val="60000"/>
                <a:invGamma/>
              </a:srgbClr>
            </a:prstShdw>
          </a:effectLst>
        </p:spPr>
        <p:txBody>
          <a:bodyPr wrap="none" anchor="ctr"/>
          <a:lstStyle/>
          <a:p>
            <a:endParaRPr lang="en-US"/>
          </a:p>
        </p:txBody>
      </p:sp>
      <p:pic>
        <p:nvPicPr>
          <p:cNvPr id="1032" name="Picture 8" descr="C:\WINDOWS\DESKTOP\BrainyBetty2001\Animations\ani-abc.gif"/>
          <p:cNvPicPr>
            <a:picLocks noChangeAspect="1" noChangeArrowheads="1" noCrop="1"/>
          </p:cNvPicPr>
          <p:nvPr/>
        </p:nvPicPr>
        <p:blipFill>
          <a:blip r:embed="rId13" cstate="print"/>
          <a:srcRect/>
          <a:stretch>
            <a:fillRect/>
          </a:stretch>
        </p:blipFill>
        <p:spPr bwMode="auto">
          <a:xfrm>
            <a:off x="7497763" y="228600"/>
            <a:ext cx="1646237" cy="731838"/>
          </a:xfrm>
          <a:prstGeom prst="rect">
            <a:avLst/>
          </a:prstGeom>
          <a:noFill/>
        </p:spPr>
      </p:pic>
      <p:sp>
        <p:nvSpPr>
          <p:cNvPr id="1026" name="Rectangle 2"/>
          <p:cNvSpPr>
            <a:spLocks noGrp="1" noChangeArrowheads="1"/>
          </p:cNvSpPr>
          <p:nvPr>
            <p:ph type="title"/>
          </p:nvPr>
        </p:nvSpPr>
        <p:spPr bwMode="auto">
          <a:xfrm>
            <a:off x="0" y="0"/>
            <a:ext cx="73914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3200">
          <a:solidFill>
            <a:schemeClr val="tx2"/>
          </a:solidFill>
          <a:latin typeface="+mj-lt"/>
          <a:ea typeface="+mj-ea"/>
          <a:cs typeface="+mj-cs"/>
        </a:defRPr>
      </a:lvl1pPr>
      <a:lvl2pPr algn="ctr" rtl="0" fontAlgn="base">
        <a:spcBef>
          <a:spcPct val="0"/>
        </a:spcBef>
        <a:spcAft>
          <a:spcPct val="0"/>
        </a:spcAft>
        <a:defRPr sz="3200">
          <a:solidFill>
            <a:schemeClr val="tx2"/>
          </a:solidFill>
          <a:latin typeface="Looseprint" pitchFamily="2" charset="0"/>
        </a:defRPr>
      </a:lvl2pPr>
      <a:lvl3pPr algn="ctr" rtl="0" fontAlgn="base">
        <a:spcBef>
          <a:spcPct val="0"/>
        </a:spcBef>
        <a:spcAft>
          <a:spcPct val="0"/>
        </a:spcAft>
        <a:defRPr sz="3200">
          <a:solidFill>
            <a:schemeClr val="tx2"/>
          </a:solidFill>
          <a:latin typeface="Looseprint" pitchFamily="2" charset="0"/>
        </a:defRPr>
      </a:lvl3pPr>
      <a:lvl4pPr algn="ctr" rtl="0" fontAlgn="base">
        <a:spcBef>
          <a:spcPct val="0"/>
        </a:spcBef>
        <a:spcAft>
          <a:spcPct val="0"/>
        </a:spcAft>
        <a:defRPr sz="3200">
          <a:solidFill>
            <a:schemeClr val="tx2"/>
          </a:solidFill>
          <a:latin typeface="Looseprint" pitchFamily="2" charset="0"/>
        </a:defRPr>
      </a:lvl4pPr>
      <a:lvl5pPr algn="ctr" rtl="0" fontAlgn="base">
        <a:spcBef>
          <a:spcPct val="0"/>
        </a:spcBef>
        <a:spcAft>
          <a:spcPct val="0"/>
        </a:spcAft>
        <a:defRPr sz="3200">
          <a:solidFill>
            <a:schemeClr val="tx2"/>
          </a:solidFill>
          <a:latin typeface="Looseprint" pitchFamily="2" charset="0"/>
        </a:defRPr>
      </a:lvl5pPr>
      <a:lvl6pPr marL="457200" algn="ctr" rtl="0" fontAlgn="base">
        <a:spcBef>
          <a:spcPct val="0"/>
        </a:spcBef>
        <a:spcAft>
          <a:spcPct val="0"/>
        </a:spcAft>
        <a:defRPr sz="3200">
          <a:solidFill>
            <a:schemeClr val="tx2"/>
          </a:solidFill>
          <a:latin typeface="Looseprint" pitchFamily="2" charset="0"/>
        </a:defRPr>
      </a:lvl6pPr>
      <a:lvl7pPr marL="914400" algn="ctr" rtl="0" fontAlgn="base">
        <a:spcBef>
          <a:spcPct val="0"/>
        </a:spcBef>
        <a:spcAft>
          <a:spcPct val="0"/>
        </a:spcAft>
        <a:defRPr sz="3200">
          <a:solidFill>
            <a:schemeClr val="tx2"/>
          </a:solidFill>
          <a:latin typeface="Looseprint" pitchFamily="2" charset="0"/>
        </a:defRPr>
      </a:lvl7pPr>
      <a:lvl8pPr marL="1371600" algn="ctr" rtl="0" fontAlgn="base">
        <a:spcBef>
          <a:spcPct val="0"/>
        </a:spcBef>
        <a:spcAft>
          <a:spcPct val="0"/>
        </a:spcAft>
        <a:defRPr sz="3200">
          <a:solidFill>
            <a:schemeClr val="tx2"/>
          </a:solidFill>
          <a:latin typeface="Looseprint" pitchFamily="2" charset="0"/>
        </a:defRPr>
      </a:lvl8pPr>
      <a:lvl9pPr marL="1828800" algn="ctr" rtl="0" fontAlgn="base">
        <a:spcBef>
          <a:spcPct val="0"/>
        </a:spcBef>
        <a:spcAft>
          <a:spcPct val="0"/>
        </a:spcAft>
        <a:defRPr sz="3200">
          <a:solidFill>
            <a:schemeClr val="tx2"/>
          </a:solidFill>
          <a:latin typeface="Looseprint" pitchFamily="2"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863588" y="4023778"/>
            <a:ext cx="7488832" cy="1368152"/>
          </a:xfrm>
        </p:spPr>
        <p:txBody>
          <a:bodyPr/>
          <a:lstStyle/>
          <a:p>
            <a:pPr marL="360363" algn="l"/>
            <a:r>
              <a:rPr lang="en-GB" sz="2400" dirty="0">
                <a:solidFill>
                  <a:schemeClr val="tx2"/>
                </a:solidFill>
                <a:latin typeface="Letterjoin-Air Plus 34" panose="02000805000000020003" pitchFamily="50" charset="0"/>
              </a:rPr>
              <a:t>In this meeting we will explain the way in which we approach and teach phonics in our school and how you can support this at home.</a:t>
            </a:r>
          </a:p>
        </p:txBody>
      </p:sp>
      <p:sp>
        <p:nvSpPr>
          <p:cNvPr id="8" name="TextBox 7"/>
          <p:cNvSpPr txBox="1"/>
          <p:nvPr/>
        </p:nvSpPr>
        <p:spPr>
          <a:xfrm>
            <a:off x="611560" y="1408708"/>
            <a:ext cx="7992888" cy="2308324"/>
          </a:xfrm>
          <a:prstGeom prst="rect">
            <a:avLst/>
          </a:prstGeom>
          <a:noFill/>
        </p:spPr>
        <p:txBody>
          <a:bodyPr wrap="square" rtlCol="0">
            <a:spAutoFit/>
          </a:bodyPr>
          <a:lstStyle/>
          <a:p>
            <a:pPr algn="ctr"/>
            <a:r>
              <a:rPr lang="en-GB" sz="4800" dirty="0">
                <a:solidFill>
                  <a:srgbClr val="C00000"/>
                </a:solidFill>
                <a:latin typeface="Letterjoin-Air Plus 34" panose="02000805000000020003" pitchFamily="50" charset="0"/>
              </a:rPr>
              <a:t>Phonics Meeting</a:t>
            </a:r>
          </a:p>
          <a:p>
            <a:pPr algn="ctr"/>
            <a:r>
              <a:rPr lang="en-GB" sz="4800" dirty="0">
                <a:solidFill>
                  <a:srgbClr val="C00000"/>
                </a:solidFill>
                <a:latin typeface="Letterjoin-Air Plus 34" panose="02000805000000020003" pitchFamily="50" charset="0"/>
              </a:rPr>
              <a:t>September 2026</a:t>
            </a:r>
          </a:p>
          <a:p>
            <a:pPr algn="ctr"/>
            <a:endParaRPr lang="en-US" sz="4800" dirty="0">
              <a:solidFill>
                <a:srgbClr val="C00000"/>
              </a:solidFill>
              <a:latin typeface="Letterjoin-Air Plus 34" panose="02000805000000020003" pitchFamily="50"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62014-2272-4155-9504-2DA9EDF241F7}"/>
              </a:ext>
            </a:extLst>
          </p:cNvPr>
          <p:cNvSpPr>
            <a:spLocks noGrp="1"/>
          </p:cNvSpPr>
          <p:nvPr>
            <p:ph type="title"/>
          </p:nvPr>
        </p:nvSpPr>
        <p:spPr/>
        <p:txBody>
          <a:bodyPr/>
          <a:lstStyle/>
          <a:p>
            <a:pPr algn="l"/>
            <a:br>
              <a:rPr lang="en-GB" sz="4400" dirty="0">
                <a:latin typeface="Letterjoin-Air Plus 34" panose="02000805000000020003" pitchFamily="50" charset="0"/>
              </a:rPr>
            </a:br>
            <a:br>
              <a:rPr lang="en-GB" sz="4400" dirty="0">
                <a:latin typeface="Letterjoin-Air Plus 34" panose="02000805000000020003" pitchFamily="50" charset="0"/>
              </a:rPr>
            </a:br>
            <a:br>
              <a:rPr lang="en-GB" sz="4400" dirty="0">
                <a:latin typeface="Letterjoin-Air Plus 34" panose="02000805000000020003" pitchFamily="50" charset="0"/>
              </a:rPr>
            </a:br>
            <a:br>
              <a:rPr lang="en-GB" sz="4400" dirty="0">
                <a:latin typeface="Letterjoin-Air Plus 34" panose="02000805000000020003" pitchFamily="50" charset="0"/>
              </a:rPr>
            </a:br>
            <a:r>
              <a:rPr lang="en-GB" sz="4400" dirty="0">
                <a:latin typeface="Letterjoin-Air Plus 34" panose="02000805000000020003" pitchFamily="50" charset="0"/>
              </a:rPr>
              <a:t>What is phonics?</a:t>
            </a:r>
            <a:br>
              <a:rPr lang="en-GB" sz="4400" dirty="0">
                <a:latin typeface="Letterjoin-Air Plus 34" panose="02000805000000020003" pitchFamily="50" charset="0"/>
              </a:rPr>
            </a:br>
            <a:br>
              <a:rPr lang="en-GB" dirty="0">
                <a:latin typeface="Letterjoin-Air Plus 34" panose="02000805000000020003" pitchFamily="50" charset="0"/>
              </a:rPr>
            </a:br>
            <a:r>
              <a:rPr lang="en-GB" sz="2400" dirty="0">
                <a:latin typeface="Letterjoin-Air Plus 34" panose="02000805000000020003" pitchFamily="50" charset="0"/>
              </a:rPr>
              <a:t>The learning of letters and sounds to support the children in their reading and writing.</a:t>
            </a:r>
            <a:br>
              <a:rPr lang="en-GB" sz="2400" dirty="0">
                <a:latin typeface="Letterjoin-Air Plus 34" panose="02000805000000020003" pitchFamily="50" charset="0"/>
              </a:rPr>
            </a:br>
            <a:br>
              <a:rPr lang="en-GB" sz="2400" dirty="0">
                <a:latin typeface="Letterjoin-Air Plus 34" panose="02000805000000020003" pitchFamily="50" charset="0"/>
              </a:rPr>
            </a:br>
            <a:br>
              <a:rPr lang="en-GB" sz="2800" dirty="0">
                <a:latin typeface="Letterjoin-Air Plus 34" panose="02000805000000020003" pitchFamily="50" charset="0"/>
              </a:rPr>
            </a:br>
            <a:endParaRPr lang="en-GB" sz="2800" dirty="0"/>
          </a:p>
        </p:txBody>
      </p:sp>
      <p:sp>
        <p:nvSpPr>
          <p:cNvPr id="3" name="Content Placeholder 2">
            <a:extLst>
              <a:ext uri="{FF2B5EF4-FFF2-40B4-BE49-F238E27FC236}">
                <a16:creationId xmlns:a16="http://schemas.microsoft.com/office/drawing/2014/main" id="{84F0B387-44D8-4318-81A6-B8606749E11B}"/>
              </a:ext>
            </a:extLst>
          </p:cNvPr>
          <p:cNvSpPr>
            <a:spLocks noGrp="1"/>
          </p:cNvSpPr>
          <p:nvPr>
            <p:ph idx="1"/>
          </p:nvPr>
        </p:nvSpPr>
        <p:spPr>
          <a:xfrm>
            <a:off x="179512" y="2492896"/>
            <a:ext cx="8610600" cy="5029200"/>
          </a:xfrm>
        </p:spPr>
        <p:txBody>
          <a:bodyPr/>
          <a:lstStyle/>
          <a:p>
            <a:pPr>
              <a:defRPr/>
            </a:pPr>
            <a:r>
              <a:rPr lang="en-GB" sz="2000" dirty="0">
                <a:latin typeface="Letterjoin-Air Plus 34" panose="02000805000000020003" pitchFamily="50" charset="0"/>
              </a:rPr>
              <a:t>Phonics  - matching the sounds letters make, to the letters / groups of letters that make them.</a:t>
            </a:r>
          </a:p>
          <a:p>
            <a:pPr>
              <a:defRPr/>
            </a:pPr>
            <a:r>
              <a:rPr lang="en-GB" sz="2000" dirty="0">
                <a:latin typeface="Letterjoin-Air Plus 34" panose="02000805000000020003" pitchFamily="50" charset="0"/>
              </a:rPr>
              <a:t>We have 26 letters, 44 sounds and 150+ ways of writing those sounds!!</a:t>
            </a:r>
          </a:p>
          <a:p>
            <a:pPr>
              <a:defRPr/>
            </a:pPr>
            <a:r>
              <a:rPr lang="en-GB" sz="2000" dirty="0">
                <a:latin typeface="Letterjoin-Air Plus 34" panose="02000805000000020003" pitchFamily="50" charset="0"/>
              </a:rPr>
              <a:t>It is one of the most difficult languages to master!</a:t>
            </a:r>
          </a:p>
          <a:p>
            <a:pPr>
              <a:defRPr/>
            </a:pPr>
            <a:r>
              <a:rPr lang="en-GB" sz="2000" dirty="0">
                <a:latin typeface="Letterjoin-Air Plus 34" panose="02000805000000020003" pitchFamily="50" charset="0"/>
              </a:rPr>
              <a:t>We need to make sure our children learn these sounds quickly and that they are embedded.  The best way to do that is have fun learning, but also repeat, practise and repeat, again and again and again!</a:t>
            </a:r>
          </a:p>
          <a:p>
            <a:pPr>
              <a:defRPr/>
            </a:pPr>
            <a:endParaRPr lang="en-GB" sz="2000" dirty="0">
              <a:latin typeface="Letterjoin-Air Plus 34" panose="02000805000000020003" pitchFamily="50" charset="0"/>
            </a:endParaRPr>
          </a:p>
          <a:p>
            <a:pPr marL="0" indent="0" algn="ctr">
              <a:buNone/>
            </a:pPr>
            <a:r>
              <a:rPr lang="en-GB" sz="2400" b="1" dirty="0">
                <a:latin typeface="Letterjoin-Air Plus 34" panose="02000805000000020003" pitchFamily="50" charset="0"/>
              </a:rPr>
              <a:t>We use a scheme called ‘Read, Write, Inc’</a:t>
            </a:r>
          </a:p>
        </p:txBody>
      </p:sp>
    </p:spTree>
    <p:extLst>
      <p:ext uri="{BB962C8B-B14F-4D97-AF65-F5344CB8AC3E}">
        <p14:creationId xmlns:p14="http://schemas.microsoft.com/office/powerpoint/2010/main" val="580192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71600" y="1196752"/>
            <a:ext cx="7511752" cy="5029200"/>
          </a:xfrm>
        </p:spPr>
        <p:txBody>
          <a:bodyPr/>
          <a:lstStyle/>
          <a:p>
            <a:pPr marL="0" indent="0">
              <a:buNone/>
            </a:pPr>
            <a:r>
              <a:rPr lang="en-GB" b="1" dirty="0">
                <a:solidFill>
                  <a:schemeClr val="accent4"/>
                </a:solidFill>
                <a:latin typeface="Letterjoin-Air Plus 34" panose="02000805000000020003" pitchFamily="50" charset="0"/>
              </a:rPr>
              <a:t>Read Write Inc has four main sections: </a:t>
            </a:r>
          </a:p>
          <a:p>
            <a:pPr marL="0" indent="0">
              <a:buNone/>
            </a:pPr>
            <a:endParaRPr lang="en-GB" b="1" dirty="0">
              <a:solidFill>
                <a:srgbClr val="FF0000"/>
              </a:solidFill>
              <a:latin typeface="Letterjoin-Air Plus 34" panose="02000805000000020003" pitchFamily="50" charset="0"/>
            </a:endParaRPr>
          </a:p>
          <a:p>
            <a:pPr marL="514350" indent="-514350">
              <a:buAutoNum type="arabicPeriod"/>
            </a:pPr>
            <a:r>
              <a:rPr lang="en-GB" b="1" dirty="0">
                <a:solidFill>
                  <a:schemeClr val="tx2"/>
                </a:solidFill>
                <a:latin typeface="Letterjoin-Air Plus 34" panose="02000805000000020003" pitchFamily="50" charset="0"/>
              </a:rPr>
              <a:t>Speed Sounds</a:t>
            </a:r>
          </a:p>
          <a:p>
            <a:pPr marL="514350" indent="-514350">
              <a:buAutoNum type="arabicPeriod"/>
            </a:pPr>
            <a:r>
              <a:rPr lang="en-GB" b="1" dirty="0">
                <a:solidFill>
                  <a:schemeClr val="tx2"/>
                </a:solidFill>
                <a:latin typeface="Letterjoin-Air Plus 34" panose="02000805000000020003" pitchFamily="50" charset="0"/>
              </a:rPr>
              <a:t>Word Time</a:t>
            </a:r>
          </a:p>
          <a:p>
            <a:pPr marL="514350" indent="-514350">
              <a:buFontTx/>
              <a:buAutoNum type="arabicPeriod"/>
            </a:pPr>
            <a:r>
              <a:rPr lang="en-GB" b="1" dirty="0">
                <a:solidFill>
                  <a:schemeClr val="tx2"/>
                </a:solidFill>
                <a:latin typeface="Letterjoin-Air Plus 34" panose="02000805000000020003" pitchFamily="50" charset="0"/>
              </a:rPr>
              <a:t>Writing</a:t>
            </a:r>
          </a:p>
          <a:p>
            <a:pPr marL="514350" indent="-514350">
              <a:buFontTx/>
              <a:buAutoNum type="arabicPeriod"/>
            </a:pPr>
            <a:r>
              <a:rPr lang="en-GB" b="1" dirty="0">
                <a:solidFill>
                  <a:schemeClr val="tx2"/>
                </a:solidFill>
                <a:latin typeface="Letterjoin-Air Plus 34" panose="02000805000000020003" pitchFamily="50" charset="0"/>
              </a:rPr>
              <a:t>Ditties and Storybooks</a:t>
            </a:r>
          </a:p>
          <a:p>
            <a:pPr marL="514350" indent="-514350">
              <a:buAutoNum type="arabicPeriod"/>
            </a:pPr>
            <a:endParaRPr lang="en-GB" b="1" dirty="0">
              <a:solidFill>
                <a:schemeClr val="tx2"/>
              </a:solidFill>
              <a:latin typeface="Letterjoin-Air Plus 34" panose="02000805000000020003" pitchFamily="50" charset="0"/>
            </a:endParaRPr>
          </a:p>
          <a:p>
            <a:pPr marL="0" indent="0">
              <a:buNone/>
            </a:pPr>
            <a:endParaRPr lang="en-GB" dirty="0"/>
          </a:p>
        </p:txBody>
      </p:sp>
    </p:spTree>
    <p:extLst>
      <p:ext uri="{BB962C8B-B14F-4D97-AF65-F5344CB8AC3E}">
        <p14:creationId xmlns:p14="http://schemas.microsoft.com/office/powerpoint/2010/main" val="3968885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latin typeface="Letterjoin-Air Plus 34" panose="02000805000000020003" pitchFamily="50" charset="0"/>
              </a:rPr>
              <a:t>Speed Sounds</a:t>
            </a:r>
            <a:endParaRPr lang="en-US" dirty="0">
              <a:solidFill>
                <a:schemeClr val="bg1"/>
              </a:solidFill>
              <a:latin typeface="Letterjoin-Air Plus 34" panose="02000805000000020003" pitchFamily="50" charset="0"/>
            </a:endParaRPr>
          </a:p>
        </p:txBody>
      </p:sp>
      <p:sp>
        <p:nvSpPr>
          <p:cNvPr id="3" name="Content Placeholder 2"/>
          <p:cNvSpPr>
            <a:spLocks noGrp="1"/>
          </p:cNvSpPr>
          <p:nvPr>
            <p:ph idx="1"/>
          </p:nvPr>
        </p:nvSpPr>
        <p:spPr>
          <a:xfrm>
            <a:off x="755551" y="1268760"/>
            <a:ext cx="7128818" cy="4968552"/>
          </a:xfrm>
        </p:spPr>
        <p:txBody>
          <a:bodyPr/>
          <a:lstStyle/>
          <a:p>
            <a:pPr lvl="1"/>
            <a:r>
              <a:rPr lang="en-GB" sz="2600" dirty="0">
                <a:solidFill>
                  <a:schemeClr val="tx2"/>
                </a:solidFill>
                <a:latin typeface="Letterjoin-Air Plus 34" panose="02000805000000020003" pitchFamily="50" charset="0"/>
              </a:rPr>
              <a:t>Each week we will introduce the children to new letter sounds.</a:t>
            </a:r>
          </a:p>
          <a:p>
            <a:pPr lvl="1"/>
            <a:r>
              <a:rPr lang="en-GB" sz="2600" dirty="0">
                <a:solidFill>
                  <a:schemeClr val="tx2"/>
                </a:solidFill>
                <a:latin typeface="Letterjoin-Air Plus 34" panose="02000805000000020003" pitchFamily="50" charset="0"/>
              </a:rPr>
              <a:t>RWI do this is a specific order.</a:t>
            </a:r>
          </a:p>
          <a:p>
            <a:pPr lvl="1"/>
            <a:r>
              <a:rPr lang="en-GB" sz="2600" dirty="0">
                <a:solidFill>
                  <a:schemeClr val="tx2"/>
                </a:solidFill>
                <a:latin typeface="Letterjoin-Air Plus 34" panose="02000805000000020003" pitchFamily="50" charset="0"/>
              </a:rPr>
              <a:t>Each letter has a rhyme to help the child form the letter correctly.</a:t>
            </a:r>
          </a:p>
          <a:p>
            <a:pPr lvl="1"/>
            <a:endParaRPr lang="en-GB" sz="2600" dirty="0">
              <a:solidFill>
                <a:srgbClr val="C00000"/>
              </a:solidFill>
              <a:latin typeface="Comic Sans MS" pitchFamily="66" charset="0"/>
            </a:endParaRPr>
          </a:p>
          <a:p>
            <a:pPr lvl="1">
              <a:buNone/>
            </a:pPr>
            <a:endParaRPr lang="en-GB" sz="2600" dirty="0">
              <a:solidFill>
                <a:srgbClr val="C00000"/>
              </a:solidFill>
              <a:latin typeface="Comic Sans MS" pitchFamily="66" charset="0"/>
            </a:endParaRPr>
          </a:p>
          <a:p>
            <a:pPr>
              <a:buNone/>
            </a:pPr>
            <a:endParaRPr lang="en-GB" dirty="0"/>
          </a:p>
          <a:p>
            <a:pPr>
              <a:buNone/>
            </a:pPr>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0342" y="3840779"/>
            <a:ext cx="1800225" cy="254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45952"/>
          <a:stretch/>
        </p:blipFill>
        <p:spPr bwMode="auto">
          <a:xfrm>
            <a:off x="2580567" y="3958264"/>
            <a:ext cx="1512168" cy="2308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51354" y="4002427"/>
            <a:ext cx="3074395" cy="2308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A730B-2899-4403-887B-FE20ED5A7E3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E41A1F6-3B92-4E18-B9EB-DCE26224F67C}"/>
              </a:ext>
            </a:extLst>
          </p:cNvPr>
          <p:cNvSpPr>
            <a:spLocks noGrp="1"/>
          </p:cNvSpPr>
          <p:nvPr>
            <p:ph idx="1"/>
          </p:nvPr>
        </p:nvSpPr>
        <p:spPr/>
        <p:txBody>
          <a:bodyPr/>
          <a:lstStyle/>
          <a:p>
            <a:pPr eaLnBrk="1" hangingPunct="1">
              <a:spcBef>
                <a:spcPct val="0"/>
              </a:spcBef>
              <a:buClrTx/>
              <a:buSzTx/>
              <a:buFontTx/>
              <a:buNone/>
            </a:pPr>
            <a:endParaRPr lang="en-GB" altLang="en-US" sz="1600" dirty="0"/>
          </a:p>
          <a:p>
            <a:pPr algn="ctr" eaLnBrk="1" hangingPunct="1">
              <a:spcBef>
                <a:spcPct val="0"/>
              </a:spcBef>
              <a:buClrTx/>
              <a:buSzTx/>
              <a:buFontTx/>
              <a:buNone/>
            </a:pPr>
            <a:r>
              <a:rPr lang="en-GB" altLang="en-US" dirty="0">
                <a:latin typeface="Letterjoin-Air Plus 34" panose="02000805000000020003" pitchFamily="50" charset="0"/>
              </a:rPr>
              <a:t>The sounds are split up into 3 sets.</a:t>
            </a:r>
          </a:p>
          <a:p>
            <a:pPr algn="ctr" eaLnBrk="1" hangingPunct="1">
              <a:spcBef>
                <a:spcPct val="0"/>
              </a:spcBef>
              <a:buClrTx/>
              <a:buSzTx/>
              <a:buFontTx/>
              <a:buNone/>
            </a:pPr>
            <a:endParaRPr lang="en-GB" altLang="en-US" dirty="0">
              <a:latin typeface="Letterjoin-Air Plus 34" panose="02000805000000020003" pitchFamily="50" charset="0"/>
            </a:endParaRPr>
          </a:p>
          <a:p>
            <a:pPr algn="ctr" eaLnBrk="1" hangingPunct="1">
              <a:spcBef>
                <a:spcPct val="0"/>
              </a:spcBef>
              <a:buClrTx/>
              <a:buSzTx/>
              <a:buFontTx/>
              <a:buNone/>
            </a:pPr>
            <a:r>
              <a:rPr lang="en-GB" altLang="en-US" dirty="0">
                <a:latin typeface="Letterjoin-Air Plus 34" panose="02000805000000020003" pitchFamily="50" charset="0"/>
              </a:rPr>
              <a:t> As the children progress through the sets, they are introduced to more ways of making each sound.  </a:t>
            </a:r>
          </a:p>
          <a:p>
            <a:pPr algn="ctr" eaLnBrk="1" hangingPunct="1">
              <a:spcBef>
                <a:spcPct val="0"/>
              </a:spcBef>
              <a:buClrTx/>
              <a:buSzTx/>
              <a:buFontTx/>
              <a:buNone/>
            </a:pPr>
            <a:endParaRPr lang="en-GB" altLang="en-US" sz="3600" dirty="0">
              <a:latin typeface="Letterjoin-Air Plus 34" panose="02000805000000020003" pitchFamily="50" charset="0"/>
            </a:endParaRPr>
          </a:p>
          <a:p>
            <a:pPr algn="ctr" eaLnBrk="1" hangingPunct="1">
              <a:spcBef>
                <a:spcPct val="0"/>
              </a:spcBef>
              <a:buClrTx/>
              <a:buSzTx/>
              <a:buFontTx/>
              <a:buNone/>
            </a:pPr>
            <a:r>
              <a:rPr lang="en-GB" altLang="en-US" sz="3600" dirty="0">
                <a:latin typeface="Letterjoin-Air Plus 34" panose="02000805000000020003" pitchFamily="50" charset="0"/>
              </a:rPr>
              <a:t>Set 1 – a, y</a:t>
            </a:r>
          </a:p>
          <a:p>
            <a:pPr algn="ctr" eaLnBrk="1" hangingPunct="1">
              <a:spcBef>
                <a:spcPct val="0"/>
              </a:spcBef>
              <a:buClrTx/>
              <a:buSzTx/>
              <a:buFontTx/>
              <a:buNone/>
            </a:pPr>
            <a:r>
              <a:rPr lang="en-GB" altLang="en-US" sz="3600" dirty="0">
                <a:latin typeface="Letterjoin-Air Plus 34" panose="02000805000000020003" pitchFamily="50" charset="0"/>
              </a:rPr>
              <a:t>Set 2 – ay</a:t>
            </a:r>
          </a:p>
          <a:p>
            <a:pPr algn="ctr" eaLnBrk="1" hangingPunct="1">
              <a:spcBef>
                <a:spcPct val="0"/>
              </a:spcBef>
              <a:buClrTx/>
              <a:buSzTx/>
              <a:buFontTx/>
              <a:buNone/>
            </a:pPr>
            <a:r>
              <a:rPr lang="en-GB" altLang="en-US" sz="3600" dirty="0">
                <a:latin typeface="Letterjoin-Air Plus 34" panose="02000805000000020003" pitchFamily="50" charset="0"/>
              </a:rPr>
              <a:t>Set 3 – ai / a-e </a:t>
            </a:r>
          </a:p>
          <a:p>
            <a:pPr marL="0" indent="0">
              <a:buNone/>
            </a:pPr>
            <a:endParaRPr lang="en-GB" dirty="0"/>
          </a:p>
        </p:txBody>
      </p:sp>
    </p:spTree>
    <p:extLst>
      <p:ext uri="{BB962C8B-B14F-4D97-AF65-F5344CB8AC3E}">
        <p14:creationId xmlns:p14="http://schemas.microsoft.com/office/powerpoint/2010/main" val="40406079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F9D53-BADF-4785-B715-48D204AF9609}"/>
              </a:ext>
            </a:extLst>
          </p:cNvPr>
          <p:cNvSpPr>
            <a:spLocks noGrp="1"/>
          </p:cNvSpPr>
          <p:nvPr>
            <p:ph type="title"/>
          </p:nvPr>
        </p:nvSpPr>
        <p:spPr/>
        <p:txBody>
          <a:bodyPr/>
          <a:lstStyle/>
          <a:p>
            <a:r>
              <a:rPr lang="en-GB" sz="4400" dirty="0">
                <a:latin typeface="Letterjoin-Air Plus 34" panose="02000805000000020003" pitchFamily="50" charset="0"/>
              </a:rPr>
              <a:t>Set 1 &amp; 2 sounds</a:t>
            </a:r>
          </a:p>
        </p:txBody>
      </p:sp>
      <p:pic>
        <p:nvPicPr>
          <p:cNvPr id="4" name="Content Placeholder 3">
            <a:extLst>
              <a:ext uri="{FF2B5EF4-FFF2-40B4-BE49-F238E27FC236}">
                <a16:creationId xmlns:a16="http://schemas.microsoft.com/office/drawing/2014/main" id="{536FD33F-11BD-4B3D-A1F4-C138A3A2830E}"/>
              </a:ext>
            </a:extLst>
          </p:cNvPr>
          <p:cNvPicPr>
            <a:picLocks noGrp="1" noChangeAspect="1"/>
          </p:cNvPicPr>
          <p:nvPr>
            <p:ph idx="1"/>
          </p:nvPr>
        </p:nvPicPr>
        <p:blipFill>
          <a:blip r:embed="rId2"/>
          <a:stretch>
            <a:fillRect/>
          </a:stretch>
        </p:blipFill>
        <p:spPr>
          <a:xfrm>
            <a:off x="2771800" y="1340768"/>
            <a:ext cx="6029467" cy="3889585"/>
          </a:xfrm>
          <a:prstGeom prst="rect">
            <a:avLst/>
          </a:prstGeom>
        </p:spPr>
      </p:pic>
      <p:pic>
        <p:nvPicPr>
          <p:cNvPr id="5" name="Picture 4">
            <a:extLst>
              <a:ext uri="{FF2B5EF4-FFF2-40B4-BE49-F238E27FC236}">
                <a16:creationId xmlns:a16="http://schemas.microsoft.com/office/drawing/2014/main" id="{45803E98-B454-4DB7-84A9-D1A423FDF897}"/>
              </a:ext>
            </a:extLst>
          </p:cNvPr>
          <p:cNvPicPr>
            <a:picLocks noChangeAspect="1"/>
          </p:cNvPicPr>
          <p:nvPr/>
        </p:nvPicPr>
        <p:blipFill>
          <a:blip r:embed="rId3"/>
          <a:stretch>
            <a:fillRect/>
          </a:stretch>
        </p:blipFill>
        <p:spPr>
          <a:xfrm>
            <a:off x="414741" y="1033870"/>
            <a:ext cx="2097206" cy="1981372"/>
          </a:xfrm>
          <a:prstGeom prst="rect">
            <a:avLst/>
          </a:prstGeom>
        </p:spPr>
      </p:pic>
      <p:sp>
        <p:nvSpPr>
          <p:cNvPr id="6" name="TextBox 5">
            <a:extLst>
              <a:ext uri="{FF2B5EF4-FFF2-40B4-BE49-F238E27FC236}">
                <a16:creationId xmlns:a16="http://schemas.microsoft.com/office/drawing/2014/main" id="{BCC46680-816B-DF1F-AB3D-3E1C6D6E1895}"/>
              </a:ext>
            </a:extLst>
          </p:cNvPr>
          <p:cNvSpPr txBox="1"/>
          <p:nvPr/>
        </p:nvSpPr>
        <p:spPr>
          <a:xfrm>
            <a:off x="33265" y="3222677"/>
            <a:ext cx="2881673" cy="3539430"/>
          </a:xfrm>
          <a:prstGeom prst="rect">
            <a:avLst/>
          </a:prstGeom>
          <a:noFill/>
        </p:spPr>
        <p:txBody>
          <a:bodyPr wrap="square">
            <a:spAutoFit/>
          </a:bodyPr>
          <a:lstStyle/>
          <a:p>
            <a:pPr algn="ctr" eaLnBrk="1" hangingPunct="1">
              <a:spcBef>
                <a:spcPct val="0"/>
              </a:spcBef>
              <a:buClrTx/>
              <a:buSzTx/>
              <a:buFontTx/>
              <a:buNone/>
            </a:pPr>
            <a:r>
              <a:rPr lang="en-GB" altLang="en-US" sz="3200" dirty="0">
                <a:latin typeface="Letterjoin-Air Plus 34" panose="02000805000000020003" pitchFamily="50" charset="0"/>
              </a:rPr>
              <a:t>There are </a:t>
            </a:r>
            <a:r>
              <a:rPr lang="en-GB" altLang="en-US" sz="3200" b="1" dirty="0">
                <a:latin typeface="Letterjoin-Air Plus 34" panose="02000805000000020003" pitchFamily="50" charset="0"/>
              </a:rPr>
              <a:t>BOUNCY</a:t>
            </a:r>
            <a:r>
              <a:rPr lang="en-GB" altLang="en-US" sz="3200" dirty="0">
                <a:latin typeface="Letterjoin-Air Plus 34" panose="02000805000000020003" pitchFamily="50" charset="0"/>
              </a:rPr>
              <a:t> sounds…</a:t>
            </a:r>
          </a:p>
          <a:p>
            <a:pPr algn="ctr" eaLnBrk="1" hangingPunct="1">
              <a:spcBef>
                <a:spcPct val="0"/>
              </a:spcBef>
              <a:buClrTx/>
              <a:buSzTx/>
              <a:buFontTx/>
              <a:buNone/>
            </a:pPr>
            <a:endParaRPr lang="en-GB" altLang="en-US" sz="3200" dirty="0">
              <a:latin typeface="Letterjoin-Air Plus 34" panose="02000805000000020003" pitchFamily="50" charset="0"/>
            </a:endParaRPr>
          </a:p>
          <a:p>
            <a:pPr algn="ctr" eaLnBrk="1" hangingPunct="1">
              <a:spcBef>
                <a:spcPct val="0"/>
              </a:spcBef>
              <a:buClrTx/>
              <a:buSzTx/>
              <a:buFontTx/>
              <a:buNone/>
            </a:pPr>
            <a:r>
              <a:rPr lang="en-GB" altLang="en-US" sz="3200" dirty="0">
                <a:latin typeface="Letterjoin-Air Plus 34" panose="02000805000000020003" pitchFamily="50" charset="0"/>
              </a:rPr>
              <a:t>…and </a:t>
            </a:r>
            <a:r>
              <a:rPr lang="en-GB" altLang="en-US" sz="3200" b="1" dirty="0">
                <a:latin typeface="Letterjoin-Air Plus 34" panose="02000805000000020003" pitchFamily="50" charset="0"/>
              </a:rPr>
              <a:t>STRETCHY</a:t>
            </a:r>
            <a:r>
              <a:rPr lang="en-GB" altLang="en-US" sz="3200" dirty="0">
                <a:latin typeface="Letterjoin-Air Plus 34" panose="02000805000000020003" pitchFamily="50" charset="0"/>
              </a:rPr>
              <a:t> sounds!</a:t>
            </a:r>
          </a:p>
        </p:txBody>
      </p:sp>
      <p:sp>
        <p:nvSpPr>
          <p:cNvPr id="7" name="TextBox 6">
            <a:extLst>
              <a:ext uri="{FF2B5EF4-FFF2-40B4-BE49-F238E27FC236}">
                <a16:creationId xmlns:a16="http://schemas.microsoft.com/office/drawing/2014/main" id="{0DC615C5-94B7-B761-78A2-9ECD05426B16}"/>
              </a:ext>
            </a:extLst>
          </p:cNvPr>
          <p:cNvSpPr txBox="1"/>
          <p:nvPr/>
        </p:nvSpPr>
        <p:spPr>
          <a:xfrm>
            <a:off x="4540560" y="5493500"/>
            <a:ext cx="3199792" cy="923330"/>
          </a:xfrm>
          <a:prstGeom prst="rect">
            <a:avLst/>
          </a:prstGeom>
          <a:noFill/>
        </p:spPr>
        <p:txBody>
          <a:bodyPr wrap="square" rtlCol="0">
            <a:spAutoFit/>
          </a:bodyPr>
          <a:lstStyle/>
          <a:p>
            <a:r>
              <a:rPr lang="en-US" sz="5400" dirty="0">
                <a:latin typeface="Letter-join Plus 34" panose="02000505000000020003" pitchFamily="50" charset="0"/>
              </a:rPr>
              <a:t>MTYT</a:t>
            </a:r>
            <a:endParaRPr lang="en-GB" sz="5400" dirty="0">
              <a:latin typeface="Letter-join Plus 34" panose="02000505000000020003" pitchFamily="50" charset="0"/>
            </a:endParaRPr>
          </a:p>
        </p:txBody>
      </p:sp>
    </p:spTree>
    <p:extLst>
      <p:ext uri="{BB962C8B-B14F-4D97-AF65-F5344CB8AC3E}">
        <p14:creationId xmlns:p14="http://schemas.microsoft.com/office/powerpoint/2010/main" val="35355404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30221-7A9C-4DE9-966E-835FB8086EB8}"/>
              </a:ext>
            </a:extLst>
          </p:cNvPr>
          <p:cNvSpPr>
            <a:spLocks noGrp="1"/>
          </p:cNvSpPr>
          <p:nvPr>
            <p:ph type="title"/>
          </p:nvPr>
        </p:nvSpPr>
        <p:spPr/>
        <p:txBody>
          <a:bodyPr/>
          <a:lstStyle/>
          <a:p>
            <a:r>
              <a:rPr lang="en-GB" sz="5400" dirty="0">
                <a:latin typeface="Letterjoin-Air Plus 34" panose="02000805000000020003" pitchFamily="50" charset="0"/>
              </a:rPr>
              <a:t>Fred Talk</a:t>
            </a:r>
          </a:p>
        </p:txBody>
      </p:sp>
      <p:sp>
        <p:nvSpPr>
          <p:cNvPr id="3" name="Content Placeholder 2">
            <a:extLst>
              <a:ext uri="{FF2B5EF4-FFF2-40B4-BE49-F238E27FC236}">
                <a16:creationId xmlns:a16="http://schemas.microsoft.com/office/drawing/2014/main" id="{1DA1B5D8-17FF-4F8F-A3B9-65FB501B0EB4}"/>
              </a:ext>
            </a:extLst>
          </p:cNvPr>
          <p:cNvSpPr>
            <a:spLocks noGrp="1"/>
          </p:cNvSpPr>
          <p:nvPr>
            <p:ph sz="half" idx="1"/>
          </p:nvPr>
        </p:nvSpPr>
        <p:spPr>
          <a:xfrm>
            <a:off x="304800" y="990600"/>
            <a:ext cx="8731696" cy="5029200"/>
          </a:xfrm>
        </p:spPr>
        <p:txBody>
          <a:bodyPr/>
          <a:lstStyle/>
          <a:p>
            <a:pPr>
              <a:defRPr/>
            </a:pPr>
            <a:r>
              <a:rPr lang="en-GB" sz="2800" dirty="0">
                <a:latin typeface="Letterjoin-Air Plus 34" panose="02000805000000020003" pitchFamily="50" charset="0"/>
              </a:rPr>
              <a:t>Fred the Frog helps us to learn our sounds!</a:t>
            </a:r>
          </a:p>
          <a:p>
            <a:pPr>
              <a:defRPr/>
            </a:pPr>
            <a:r>
              <a:rPr lang="en-GB" sz="2800" dirty="0">
                <a:latin typeface="Letterjoin-Air Plus 34" panose="02000805000000020003" pitchFamily="50" charset="0"/>
              </a:rPr>
              <a:t>He only speaks in sounds!</a:t>
            </a:r>
          </a:p>
          <a:p>
            <a:pPr>
              <a:defRPr/>
            </a:pPr>
            <a:r>
              <a:rPr lang="en-GB" sz="2800" dirty="0">
                <a:latin typeface="Letterjoin-Air Plus 34" panose="02000805000000020003" pitchFamily="50" charset="0"/>
              </a:rPr>
              <a:t>He helps the children listen to the sounds and begin to blend the sounds into words</a:t>
            </a:r>
            <a:r>
              <a:rPr lang="en-GB" dirty="0">
                <a:latin typeface="Letterjoin-Air Plus 34" panose="02000805000000020003" pitchFamily="50" charset="0"/>
              </a:rPr>
              <a:t>. This is called oral blending.</a:t>
            </a:r>
            <a:endParaRPr lang="en-GB" sz="2800" dirty="0">
              <a:latin typeface="Letterjoin-Air Plus 34" panose="02000805000000020003" pitchFamily="50" charset="0"/>
            </a:endParaRPr>
          </a:p>
        </p:txBody>
      </p:sp>
      <p:sp>
        <p:nvSpPr>
          <p:cNvPr id="4" name="Content Placeholder 3">
            <a:extLst>
              <a:ext uri="{FF2B5EF4-FFF2-40B4-BE49-F238E27FC236}">
                <a16:creationId xmlns:a16="http://schemas.microsoft.com/office/drawing/2014/main" id="{91AD323E-4413-434E-842E-B1468FDBB3B9}"/>
              </a:ext>
            </a:extLst>
          </p:cNvPr>
          <p:cNvSpPr>
            <a:spLocks noGrp="1"/>
          </p:cNvSpPr>
          <p:nvPr>
            <p:ph sz="half" idx="2"/>
          </p:nvPr>
        </p:nvSpPr>
        <p:spPr>
          <a:xfrm flipH="1">
            <a:off x="8915400" y="990600"/>
            <a:ext cx="913184" cy="5029200"/>
          </a:xfrm>
        </p:spPr>
        <p:txBody>
          <a:bodyPr/>
          <a:lstStyle/>
          <a:p>
            <a:endParaRPr lang="en-GB" dirty="0"/>
          </a:p>
        </p:txBody>
      </p:sp>
      <p:pic>
        <p:nvPicPr>
          <p:cNvPr id="5" name="Picture 4">
            <a:extLst>
              <a:ext uri="{FF2B5EF4-FFF2-40B4-BE49-F238E27FC236}">
                <a16:creationId xmlns:a16="http://schemas.microsoft.com/office/drawing/2014/main" id="{16853B10-1219-45A1-ABCE-3AAFA892F3F5}"/>
              </a:ext>
            </a:extLst>
          </p:cNvPr>
          <p:cNvPicPr>
            <a:picLocks noChangeAspect="1"/>
          </p:cNvPicPr>
          <p:nvPr/>
        </p:nvPicPr>
        <p:blipFill>
          <a:blip r:embed="rId2"/>
          <a:stretch>
            <a:fillRect/>
          </a:stretch>
        </p:blipFill>
        <p:spPr>
          <a:xfrm>
            <a:off x="2736945" y="4293096"/>
            <a:ext cx="3670110" cy="2322777"/>
          </a:xfrm>
          <a:prstGeom prst="rect">
            <a:avLst/>
          </a:prstGeom>
        </p:spPr>
      </p:pic>
    </p:spTree>
    <p:extLst>
      <p:ext uri="{BB962C8B-B14F-4D97-AF65-F5344CB8AC3E}">
        <p14:creationId xmlns:p14="http://schemas.microsoft.com/office/powerpoint/2010/main" val="29119529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BCA72-079C-43A1-8995-6FECEB0216B2}"/>
              </a:ext>
            </a:extLst>
          </p:cNvPr>
          <p:cNvSpPr>
            <a:spLocks noGrp="1"/>
          </p:cNvSpPr>
          <p:nvPr>
            <p:ph type="title"/>
          </p:nvPr>
        </p:nvSpPr>
        <p:spPr/>
        <p:txBody>
          <a:bodyPr/>
          <a:lstStyle/>
          <a:p>
            <a:r>
              <a:rPr lang="en-GB" sz="4800" dirty="0">
                <a:latin typeface="Letterjoin-Air Plus 34" panose="02000805000000020003" pitchFamily="50" charset="0"/>
              </a:rPr>
              <a:t>Word Time</a:t>
            </a:r>
          </a:p>
        </p:txBody>
      </p:sp>
      <p:sp>
        <p:nvSpPr>
          <p:cNvPr id="3" name="Content Placeholder 2">
            <a:extLst>
              <a:ext uri="{FF2B5EF4-FFF2-40B4-BE49-F238E27FC236}">
                <a16:creationId xmlns:a16="http://schemas.microsoft.com/office/drawing/2014/main" id="{E008BD60-2CCA-4C4D-88F7-3722347B661B}"/>
              </a:ext>
            </a:extLst>
          </p:cNvPr>
          <p:cNvSpPr>
            <a:spLocks noGrp="1"/>
          </p:cNvSpPr>
          <p:nvPr>
            <p:ph sz="half" idx="1"/>
          </p:nvPr>
        </p:nvSpPr>
        <p:spPr>
          <a:xfrm>
            <a:off x="304800" y="990600"/>
            <a:ext cx="8515672" cy="5029200"/>
          </a:xfrm>
        </p:spPr>
        <p:txBody>
          <a:bodyPr/>
          <a:lstStyle/>
          <a:p>
            <a:pPr>
              <a:defRPr/>
            </a:pPr>
            <a:r>
              <a:rPr lang="en-GB" sz="2800" dirty="0">
                <a:latin typeface="Letterjoin-Air Plus 34" panose="02000805000000020003" pitchFamily="50" charset="0"/>
              </a:rPr>
              <a:t>Fred is not the only way we teach children to blend sounds. </a:t>
            </a:r>
          </a:p>
          <a:p>
            <a:pPr>
              <a:defRPr/>
            </a:pPr>
            <a:r>
              <a:rPr lang="en-GB" sz="2800" dirty="0">
                <a:latin typeface="Letterjoin-Air Plus 34" panose="02000805000000020003" pitchFamily="50" charset="0"/>
              </a:rPr>
              <a:t>We use the letter cards, magnetic letters and various games.</a:t>
            </a:r>
          </a:p>
          <a:p>
            <a:pPr>
              <a:defRPr/>
            </a:pPr>
            <a:r>
              <a:rPr lang="en-GB" sz="2800" dirty="0">
                <a:latin typeface="Letterjoin-Air Plus 34" panose="02000805000000020003" pitchFamily="50" charset="0"/>
              </a:rPr>
              <a:t>This section of the lesson is called Word Time.</a:t>
            </a:r>
          </a:p>
          <a:p>
            <a:pPr>
              <a:defRPr/>
            </a:pPr>
            <a:r>
              <a:rPr lang="en-GB" dirty="0">
                <a:latin typeface="Letterjoin-Air Plus 34" panose="02000805000000020003" pitchFamily="50" charset="0"/>
              </a:rPr>
              <a:t>The children read and make ‘green words’.</a:t>
            </a:r>
            <a:endParaRPr lang="en-GB" sz="2800" dirty="0">
              <a:latin typeface="Letterjoin-Air Plus 34" panose="02000805000000020003" pitchFamily="50" charset="0"/>
            </a:endParaRPr>
          </a:p>
          <a:p>
            <a:endParaRPr lang="en-GB" dirty="0"/>
          </a:p>
        </p:txBody>
      </p:sp>
      <p:sp>
        <p:nvSpPr>
          <p:cNvPr id="4" name="Content Placeholder 3">
            <a:extLst>
              <a:ext uri="{FF2B5EF4-FFF2-40B4-BE49-F238E27FC236}">
                <a16:creationId xmlns:a16="http://schemas.microsoft.com/office/drawing/2014/main" id="{9CD80289-7309-482E-898E-8285B22FF203}"/>
              </a:ext>
            </a:extLst>
          </p:cNvPr>
          <p:cNvSpPr>
            <a:spLocks noGrp="1"/>
          </p:cNvSpPr>
          <p:nvPr>
            <p:ph sz="half" idx="2"/>
          </p:nvPr>
        </p:nvSpPr>
        <p:spPr>
          <a:xfrm>
            <a:off x="9175948" y="990600"/>
            <a:ext cx="4229100" cy="5029200"/>
          </a:xfrm>
        </p:spPr>
        <p:txBody>
          <a:bodyPr/>
          <a:lstStyle/>
          <a:p>
            <a:pPr marL="0" indent="0">
              <a:buNone/>
            </a:pPr>
            <a:endParaRPr lang="en-GB" dirty="0"/>
          </a:p>
        </p:txBody>
      </p:sp>
      <p:pic>
        <p:nvPicPr>
          <p:cNvPr id="5" name="Picture 4">
            <a:extLst>
              <a:ext uri="{FF2B5EF4-FFF2-40B4-BE49-F238E27FC236}">
                <a16:creationId xmlns:a16="http://schemas.microsoft.com/office/drawing/2014/main" id="{9AD4D4AC-7B5A-4ACD-B203-431B65F9A20C}"/>
              </a:ext>
            </a:extLst>
          </p:cNvPr>
          <p:cNvPicPr>
            <a:picLocks noChangeAspect="1"/>
          </p:cNvPicPr>
          <p:nvPr/>
        </p:nvPicPr>
        <p:blipFill>
          <a:blip r:embed="rId2"/>
          <a:stretch>
            <a:fillRect/>
          </a:stretch>
        </p:blipFill>
        <p:spPr>
          <a:xfrm>
            <a:off x="2509839" y="4293096"/>
            <a:ext cx="4352921" cy="1316850"/>
          </a:xfrm>
          <a:prstGeom prst="rect">
            <a:avLst/>
          </a:prstGeom>
        </p:spPr>
      </p:pic>
    </p:spTree>
    <p:extLst>
      <p:ext uri="{BB962C8B-B14F-4D97-AF65-F5344CB8AC3E}">
        <p14:creationId xmlns:p14="http://schemas.microsoft.com/office/powerpoint/2010/main" val="23374989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5E767-1AD5-474C-B6AA-B25A84597BE2}"/>
              </a:ext>
            </a:extLst>
          </p:cNvPr>
          <p:cNvSpPr>
            <a:spLocks noGrp="1"/>
          </p:cNvSpPr>
          <p:nvPr>
            <p:ph type="title"/>
          </p:nvPr>
        </p:nvSpPr>
        <p:spPr/>
        <p:txBody>
          <a:bodyPr/>
          <a:lstStyle/>
          <a:p>
            <a:r>
              <a:rPr lang="en-GB" sz="4800" dirty="0">
                <a:latin typeface="Letterjoin-Air Plus 34" panose="02000805000000020003" pitchFamily="50" charset="0"/>
              </a:rPr>
              <a:t>Writing</a:t>
            </a:r>
          </a:p>
        </p:txBody>
      </p:sp>
      <p:sp>
        <p:nvSpPr>
          <p:cNvPr id="3" name="Content Placeholder 2">
            <a:extLst>
              <a:ext uri="{FF2B5EF4-FFF2-40B4-BE49-F238E27FC236}">
                <a16:creationId xmlns:a16="http://schemas.microsoft.com/office/drawing/2014/main" id="{9598C678-E548-480F-876F-0462AE6A90B6}"/>
              </a:ext>
            </a:extLst>
          </p:cNvPr>
          <p:cNvSpPr>
            <a:spLocks noGrp="1"/>
          </p:cNvSpPr>
          <p:nvPr>
            <p:ph sz="half" idx="1"/>
          </p:nvPr>
        </p:nvSpPr>
        <p:spPr>
          <a:xfrm>
            <a:off x="304800" y="990600"/>
            <a:ext cx="7867600" cy="5029200"/>
          </a:xfrm>
        </p:spPr>
        <p:txBody>
          <a:bodyPr/>
          <a:lstStyle/>
          <a:p>
            <a:pPr marL="0" indent="0" algn="ctr">
              <a:buNone/>
            </a:pPr>
            <a:r>
              <a:rPr lang="en-GB" sz="6000" dirty="0">
                <a:latin typeface="Letterjoin-Air Plus 34" panose="02000805000000020003" pitchFamily="50" charset="0"/>
              </a:rPr>
              <a:t>….and now</a:t>
            </a:r>
            <a:br>
              <a:rPr lang="en-GB" sz="6000" dirty="0">
                <a:latin typeface="Letterjoin-Air Plus 34" panose="02000805000000020003" pitchFamily="50" charset="0"/>
              </a:rPr>
            </a:br>
            <a:r>
              <a:rPr lang="en-GB" sz="6000" dirty="0">
                <a:latin typeface="Letterjoin-Air Plus 34" panose="02000805000000020003" pitchFamily="50" charset="0"/>
              </a:rPr>
              <a:t>write it!</a:t>
            </a:r>
          </a:p>
        </p:txBody>
      </p:sp>
      <p:sp>
        <p:nvSpPr>
          <p:cNvPr id="4" name="Content Placeholder 3">
            <a:extLst>
              <a:ext uri="{FF2B5EF4-FFF2-40B4-BE49-F238E27FC236}">
                <a16:creationId xmlns:a16="http://schemas.microsoft.com/office/drawing/2014/main" id="{1E43F330-B81C-42CF-90BA-9FC265FE5686}"/>
              </a:ext>
            </a:extLst>
          </p:cNvPr>
          <p:cNvSpPr>
            <a:spLocks noGrp="1"/>
          </p:cNvSpPr>
          <p:nvPr>
            <p:ph sz="half" idx="2"/>
          </p:nvPr>
        </p:nvSpPr>
        <p:spPr/>
        <p:txBody>
          <a:bodyPr/>
          <a:lstStyle/>
          <a:p>
            <a:endParaRPr lang="en-GB"/>
          </a:p>
        </p:txBody>
      </p:sp>
      <p:pic>
        <p:nvPicPr>
          <p:cNvPr id="5" name="Picture 4">
            <a:extLst>
              <a:ext uri="{FF2B5EF4-FFF2-40B4-BE49-F238E27FC236}">
                <a16:creationId xmlns:a16="http://schemas.microsoft.com/office/drawing/2014/main" id="{2AC46B25-AB86-49E1-B81A-830A133B786C}"/>
              </a:ext>
            </a:extLst>
          </p:cNvPr>
          <p:cNvPicPr>
            <a:picLocks noChangeAspect="1"/>
          </p:cNvPicPr>
          <p:nvPr/>
        </p:nvPicPr>
        <p:blipFill>
          <a:blip r:embed="rId2"/>
          <a:stretch>
            <a:fillRect/>
          </a:stretch>
        </p:blipFill>
        <p:spPr>
          <a:xfrm>
            <a:off x="2528150" y="3268576"/>
            <a:ext cx="3859102" cy="2883658"/>
          </a:xfrm>
          <a:prstGeom prst="rect">
            <a:avLst/>
          </a:prstGeom>
        </p:spPr>
      </p:pic>
    </p:spTree>
    <p:extLst>
      <p:ext uri="{BB962C8B-B14F-4D97-AF65-F5344CB8AC3E}">
        <p14:creationId xmlns:p14="http://schemas.microsoft.com/office/powerpoint/2010/main" val="2635264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CBF1D-51EE-4C96-A278-E1C66B7B970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F7354F6-E34B-440C-957A-411446FF8AFB}"/>
              </a:ext>
            </a:extLst>
          </p:cNvPr>
          <p:cNvSpPr>
            <a:spLocks noGrp="1"/>
          </p:cNvSpPr>
          <p:nvPr>
            <p:ph sz="half" idx="1"/>
          </p:nvPr>
        </p:nvSpPr>
        <p:spPr>
          <a:xfrm>
            <a:off x="304800" y="1340768"/>
            <a:ext cx="8610600" cy="5029200"/>
          </a:xfrm>
        </p:spPr>
        <p:txBody>
          <a:bodyPr/>
          <a:lstStyle/>
          <a:p>
            <a:pPr>
              <a:defRPr/>
            </a:pPr>
            <a:r>
              <a:rPr lang="en-GB" dirty="0">
                <a:latin typeface="Letterjoin-Air Plus 34" panose="02000805000000020003" pitchFamily="50" charset="0"/>
              </a:rPr>
              <a:t>To help the children write the sounds we use a rhyme.</a:t>
            </a:r>
          </a:p>
          <a:p>
            <a:pPr>
              <a:defRPr/>
            </a:pPr>
            <a:r>
              <a:rPr lang="en-GB" dirty="0">
                <a:latin typeface="Letterjoin-Air Plus 34" panose="02000805000000020003" pitchFamily="50" charset="0"/>
              </a:rPr>
              <a:t>These link to the letter pictures.</a:t>
            </a:r>
          </a:p>
          <a:p>
            <a:pPr>
              <a:defRPr/>
            </a:pPr>
            <a:r>
              <a:rPr lang="en-GB" dirty="0">
                <a:latin typeface="Letterjoin-Air Plus 34" panose="02000805000000020003" pitchFamily="50" charset="0"/>
              </a:rPr>
              <a:t>When the children write they are taught the correct sitting position and pencil grip</a:t>
            </a:r>
            <a:r>
              <a:rPr lang="en-GB" dirty="0"/>
              <a:t>.</a:t>
            </a:r>
          </a:p>
          <a:p>
            <a:pPr>
              <a:defRPr/>
            </a:pPr>
            <a:r>
              <a:rPr lang="en-GB" dirty="0">
                <a:latin typeface="Letterjoin-Air Plus 34" panose="02000805000000020003" pitchFamily="50" charset="0"/>
              </a:rPr>
              <a:t>Once the children are secure writing some letters, as with reading, we begin to blend the letters to write some words.</a:t>
            </a:r>
          </a:p>
          <a:p>
            <a:pPr>
              <a:defRPr/>
            </a:pPr>
            <a:endParaRPr lang="en-GB" dirty="0"/>
          </a:p>
          <a:p>
            <a:endParaRPr lang="en-GB" dirty="0"/>
          </a:p>
        </p:txBody>
      </p:sp>
      <p:sp>
        <p:nvSpPr>
          <p:cNvPr id="8" name="Content Placeholder 7">
            <a:extLst>
              <a:ext uri="{FF2B5EF4-FFF2-40B4-BE49-F238E27FC236}">
                <a16:creationId xmlns:a16="http://schemas.microsoft.com/office/drawing/2014/main" id="{516E242E-CEDB-4809-BC24-57FE4E843335}"/>
              </a:ext>
            </a:extLst>
          </p:cNvPr>
          <p:cNvSpPr>
            <a:spLocks noGrp="1"/>
          </p:cNvSpPr>
          <p:nvPr>
            <p:ph sz="half" idx="2"/>
          </p:nvPr>
        </p:nvSpPr>
        <p:spPr>
          <a:xfrm>
            <a:off x="9684568" y="914400"/>
            <a:ext cx="4229100" cy="5029200"/>
          </a:xfrm>
        </p:spPr>
        <p:txBody>
          <a:bodyPr/>
          <a:lstStyle/>
          <a:p>
            <a:endParaRPr lang="en-GB" dirty="0"/>
          </a:p>
        </p:txBody>
      </p:sp>
    </p:spTree>
    <p:extLst>
      <p:ext uri="{BB962C8B-B14F-4D97-AF65-F5344CB8AC3E}">
        <p14:creationId xmlns:p14="http://schemas.microsoft.com/office/powerpoint/2010/main" val="8312189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2253188-C469-5205-782A-2A2474ADB9CA}"/>
              </a:ext>
            </a:extLst>
          </p:cNvPr>
          <p:cNvSpPr>
            <a:spLocks noGrp="1"/>
          </p:cNvSpPr>
          <p:nvPr>
            <p:ph type="title"/>
          </p:nvPr>
        </p:nvSpPr>
        <p:spPr>
          <a:xfrm>
            <a:off x="0" y="0"/>
            <a:ext cx="7391400" cy="838200"/>
          </a:xfrm>
        </p:spPr>
        <p:txBody>
          <a:bodyPr/>
          <a:lstStyle/>
          <a:p>
            <a:r>
              <a:rPr lang="en-US" sz="4800" dirty="0">
                <a:latin typeface="Letterjoin-Air Plus 34" panose="02000805000000020003" pitchFamily="50" charset="0"/>
              </a:rPr>
              <a:t>Fred Fingers</a:t>
            </a:r>
          </a:p>
        </p:txBody>
      </p:sp>
      <p:sp>
        <p:nvSpPr>
          <p:cNvPr id="11" name="Content Placeholder 2">
            <a:extLst>
              <a:ext uri="{FF2B5EF4-FFF2-40B4-BE49-F238E27FC236}">
                <a16:creationId xmlns:a16="http://schemas.microsoft.com/office/drawing/2014/main" id="{F65611C2-E516-CF06-321D-C016445363F0}"/>
              </a:ext>
            </a:extLst>
          </p:cNvPr>
          <p:cNvSpPr>
            <a:spLocks noGrp="1"/>
          </p:cNvSpPr>
          <p:nvPr>
            <p:ph idx="1"/>
          </p:nvPr>
        </p:nvSpPr>
        <p:spPr>
          <a:xfrm>
            <a:off x="304800" y="990600"/>
            <a:ext cx="8610600" cy="5029200"/>
          </a:xfrm>
        </p:spPr>
        <p:txBody>
          <a:bodyPr/>
          <a:lstStyle/>
          <a:p>
            <a:r>
              <a:rPr lang="en-GB" dirty="0">
                <a:latin typeface="Letterjoin-Air Plus 34" panose="02000805000000020003" pitchFamily="50" charset="0"/>
              </a:rPr>
              <a:t>Fred is back! </a:t>
            </a:r>
          </a:p>
          <a:p>
            <a:endParaRPr lang="en-GB" dirty="0">
              <a:latin typeface="Letterjoin-Air Plus 34" panose="02000805000000020003" pitchFamily="50" charset="0"/>
            </a:endParaRPr>
          </a:p>
          <a:p>
            <a:endParaRPr lang="en-GB" dirty="0">
              <a:latin typeface="Letterjoin-Air Plus 34" panose="02000805000000020003" pitchFamily="50" charset="0"/>
            </a:endParaRPr>
          </a:p>
          <a:p>
            <a:endParaRPr lang="en-GB" dirty="0">
              <a:latin typeface="Letterjoin-Air Plus 34" panose="02000805000000020003" pitchFamily="50" charset="0"/>
            </a:endParaRPr>
          </a:p>
          <a:p>
            <a:endParaRPr lang="en-GB" dirty="0">
              <a:latin typeface="Letterjoin-Air Plus 34" panose="02000805000000020003" pitchFamily="50" charset="0"/>
            </a:endParaRPr>
          </a:p>
          <a:p>
            <a:endParaRPr lang="en-GB" dirty="0">
              <a:latin typeface="Letterjoin-Air Plus 34" panose="02000805000000020003" pitchFamily="50" charset="0"/>
            </a:endParaRPr>
          </a:p>
          <a:p>
            <a:r>
              <a:rPr lang="en-GB" dirty="0">
                <a:latin typeface="Letterjoin-Air Plus 34" panose="02000805000000020003" pitchFamily="50" charset="0"/>
              </a:rPr>
              <a:t>Don’t let your child copy your writing, encourage them to sound it out using Fred Talk and Fred Fingers.</a:t>
            </a:r>
          </a:p>
          <a:p>
            <a:endParaRPr lang="en-US" dirty="0"/>
          </a:p>
        </p:txBody>
      </p:sp>
      <p:pic>
        <p:nvPicPr>
          <p:cNvPr id="5" name="Picture 4">
            <a:extLst>
              <a:ext uri="{FF2B5EF4-FFF2-40B4-BE49-F238E27FC236}">
                <a16:creationId xmlns:a16="http://schemas.microsoft.com/office/drawing/2014/main" id="{D94AF2D5-B60C-4F7C-AB2A-EC043B7057E5}"/>
              </a:ext>
            </a:extLst>
          </p:cNvPr>
          <p:cNvPicPr>
            <a:picLocks noChangeAspect="1"/>
          </p:cNvPicPr>
          <p:nvPr/>
        </p:nvPicPr>
        <p:blipFill>
          <a:blip r:embed="rId2"/>
          <a:stretch>
            <a:fillRect/>
          </a:stretch>
        </p:blipFill>
        <p:spPr>
          <a:xfrm>
            <a:off x="1576725" y="1772816"/>
            <a:ext cx="1574545" cy="2176116"/>
          </a:xfrm>
          <a:prstGeom prst="rect">
            <a:avLst/>
          </a:prstGeom>
        </p:spPr>
      </p:pic>
      <p:pic>
        <p:nvPicPr>
          <p:cNvPr id="6" name="Picture 5">
            <a:extLst>
              <a:ext uri="{FF2B5EF4-FFF2-40B4-BE49-F238E27FC236}">
                <a16:creationId xmlns:a16="http://schemas.microsoft.com/office/drawing/2014/main" id="{18FF0B9C-1A25-4F63-AD5F-F2B62C5C033D}"/>
              </a:ext>
            </a:extLst>
          </p:cNvPr>
          <p:cNvPicPr>
            <a:picLocks noChangeAspect="1"/>
          </p:cNvPicPr>
          <p:nvPr/>
        </p:nvPicPr>
        <p:blipFill>
          <a:blip r:embed="rId3"/>
          <a:stretch>
            <a:fillRect/>
          </a:stretch>
        </p:blipFill>
        <p:spPr>
          <a:xfrm>
            <a:off x="4043482" y="1824464"/>
            <a:ext cx="3523793" cy="2072820"/>
          </a:xfrm>
          <a:prstGeom prst="rect">
            <a:avLst/>
          </a:prstGeom>
        </p:spPr>
      </p:pic>
    </p:spTree>
    <p:extLst>
      <p:ext uri="{BB962C8B-B14F-4D97-AF65-F5344CB8AC3E}">
        <p14:creationId xmlns:p14="http://schemas.microsoft.com/office/powerpoint/2010/main" val="447233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1560" y="1052736"/>
            <a:ext cx="8064896" cy="5328592"/>
          </a:xfrm>
        </p:spPr>
        <p:txBody>
          <a:bodyPr/>
          <a:lstStyle/>
          <a:p>
            <a:pPr marL="0" indent="0">
              <a:buNone/>
            </a:pPr>
            <a:r>
              <a:rPr lang="en-GB" sz="2800" b="1" dirty="0">
                <a:solidFill>
                  <a:srgbClr val="FF0000"/>
                </a:solidFill>
                <a:latin typeface="Letterjoin-Air Plus 34" panose="02000805000000020003" pitchFamily="50" charset="0"/>
              </a:rPr>
              <a:t>Red words </a:t>
            </a:r>
            <a:r>
              <a:rPr lang="en-GB" sz="2800" b="1" dirty="0" err="1">
                <a:solidFill>
                  <a:srgbClr val="FF0000"/>
                </a:solidFill>
                <a:latin typeface="Letterjoin-Air Plus 34" panose="02000805000000020003" pitchFamily="50" charset="0"/>
              </a:rPr>
              <a:t>e.g</a:t>
            </a:r>
            <a:r>
              <a:rPr lang="en-GB" sz="2800" b="1" dirty="0">
                <a:solidFill>
                  <a:srgbClr val="FF0000"/>
                </a:solidFill>
                <a:latin typeface="Letterjoin-Air Plus 34" panose="02000805000000020003" pitchFamily="50" charset="0"/>
              </a:rPr>
              <a:t>  ‘the’ ‘be’ ‘saw’ </a:t>
            </a:r>
            <a:r>
              <a:rPr lang="en-GB" sz="2400" b="1" dirty="0">
                <a:solidFill>
                  <a:srgbClr val="FF0000"/>
                </a:solidFill>
                <a:latin typeface="Letterjoin-Air Plus 34" panose="02000805000000020003" pitchFamily="50" charset="0"/>
              </a:rPr>
              <a:t>(not </a:t>
            </a:r>
            <a:r>
              <a:rPr lang="en-GB" sz="2400" b="1" dirty="0" err="1">
                <a:solidFill>
                  <a:srgbClr val="FF0000"/>
                </a:solidFill>
                <a:latin typeface="Letterjoin-Air Plus 34" panose="02000805000000020003" pitchFamily="50" charset="0"/>
              </a:rPr>
              <a:t>decodeable</a:t>
            </a:r>
            <a:r>
              <a:rPr lang="en-GB" sz="2400" b="1" dirty="0">
                <a:solidFill>
                  <a:srgbClr val="FF0000"/>
                </a:solidFill>
                <a:latin typeface="Letterjoin-Air Plus 34" panose="02000805000000020003" pitchFamily="50" charset="0"/>
              </a:rPr>
              <a:t> at this stage. Some red words become green words once the ‘tricky’ sound has been </a:t>
            </a:r>
            <a:r>
              <a:rPr lang="en-GB" sz="2400" b="1">
                <a:solidFill>
                  <a:srgbClr val="FF0000"/>
                </a:solidFill>
                <a:latin typeface="Letterjoin-Air Plus 34" panose="02000805000000020003" pitchFamily="50" charset="0"/>
              </a:rPr>
              <a:t>taught.)</a:t>
            </a:r>
            <a:endParaRPr lang="en-GB" sz="2400" b="1" dirty="0">
              <a:solidFill>
                <a:srgbClr val="FF0000"/>
              </a:solidFill>
              <a:latin typeface="Letterjoin-Air Plus 34" panose="02000805000000020003" pitchFamily="50" charset="0"/>
            </a:endParaRPr>
          </a:p>
          <a:p>
            <a:pPr marL="0" indent="0">
              <a:buNone/>
            </a:pPr>
            <a:endParaRPr lang="en-GB" sz="2800" b="1" dirty="0">
              <a:solidFill>
                <a:srgbClr val="00B050"/>
              </a:solidFill>
              <a:latin typeface="Letterjoin-Air Plus 34" panose="02000805000000020003" pitchFamily="50" charset="0"/>
            </a:endParaRPr>
          </a:p>
          <a:p>
            <a:pPr marL="0" indent="0">
              <a:buNone/>
            </a:pPr>
            <a:r>
              <a:rPr lang="en-GB" sz="2800" b="1" dirty="0">
                <a:solidFill>
                  <a:srgbClr val="00B050"/>
                </a:solidFill>
                <a:latin typeface="Letterjoin-Air Plus 34" panose="02000805000000020003" pitchFamily="50" charset="0"/>
              </a:rPr>
              <a:t>Green Words  </a:t>
            </a:r>
            <a:r>
              <a:rPr lang="en-GB" sz="2800" b="1" dirty="0" err="1">
                <a:solidFill>
                  <a:srgbClr val="00B050"/>
                </a:solidFill>
                <a:latin typeface="Letterjoin-Air Plus 34" panose="02000805000000020003" pitchFamily="50" charset="0"/>
              </a:rPr>
              <a:t>e.g</a:t>
            </a:r>
            <a:r>
              <a:rPr lang="en-GB" sz="2800" b="1" dirty="0">
                <a:solidFill>
                  <a:srgbClr val="00B050"/>
                </a:solidFill>
                <a:latin typeface="Letterjoin-Air Plus 34" panose="02000805000000020003" pitchFamily="50" charset="0"/>
              </a:rPr>
              <a:t>  ‘mat’  ‘sad’  ‘c</a:t>
            </a:r>
            <a:r>
              <a:rPr lang="en-GB" sz="2800" b="1" u="sng" dirty="0">
                <a:solidFill>
                  <a:srgbClr val="00B050"/>
                </a:solidFill>
                <a:latin typeface="Letterjoin-Air Plus 34" panose="02000805000000020003" pitchFamily="50" charset="0"/>
              </a:rPr>
              <a:t>ar</a:t>
            </a:r>
            <a:r>
              <a:rPr lang="en-GB" sz="2800" b="1" dirty="0">
                <a:solidFill>
                  <a:srgbClr val="00B050"/>
                </a:solidFill>
                <a:latin typeface="Letterjoin-Air Plus 34" panose="02000805000000020003" pitchFamily="50" charset="0"/>
              </a:rPr>
              <a:t>’ </a:t>
            </a:r>
            <a:r>
              <a:rPr lang="en-GB" sz="2400" b="1" dirty="0">
                <a:solidFill>
                  <a:srgbClr val="00B050"/>
                </a:solidFill>
                <a:latin typeface="Letterjoin-Air Plus 34" panose="02000805000000020003" pitchFamily="50" charset="0"/>
              </a:rPr>
              <a:t>(</a:t>
            </a:r>
            <a:r>
              <a:rPr lang="en-GB" sz="2400" b="1" dirty="0" err="1">
                <a:solidFill>
                  <a:srgbClr val="00B050"/>
                </a:solidFill>
                <a:latin typeface="Letterjoin-Air Plus 34" panose="02000805000000020003" pitchFamily="50" charset="0"/>
              </a:rPr>
              <a:t>decodeable</a:t>
            </a:r>
            <a:r>
              <a:rPr lang="en-GB" sz="2400" b="1" dirty="0">
                <a:solidFill>
                  <a:srgbClr val="00B050"/>
                </a:solidFill>
                <a:latin typeface="Letterjoin-Air Plus 34" panose="02000805000000020003" pitchFamily="50" charset="0"/>
              </a:rPr>
              <a:t>) – During Word Time sessions we work on sounding out, blending and speedy reading these words. </a:t>
            </a:r>
            <a:endParaRPr lang="en-GB" b="1" u="sng" dirty="0">
              <a:solidFill>
                <a:srgbClr val="00B050"/>
              </a:solidFill>
              <a:latin typeface="Letterjoin-Air Plus 34" panose="02000805000000020003" pitchFamily="50" charset="0"/>
            </a:endParaRPr>
          </a:p>
          <a:p>
            <a:pPr marL="0" indent="0">
              <a:buNone/>
            </a:pPr>
            <a:endParaRPr lang="en-GB" sz="2000" dirty="0">
              <a:latin typeface="Letterjoin-Air Plus 34" panose="02000805000000020003" pitchFamily="50" charset="0"/>
            </a:endParaRPr>
          </a:p>
          <a:p>
            <a:pPr marL="0" indent="0">
              <a:buNone/>
            </a:pPr>
            <a:r>
              <a:rPr lang="en-GB" sz="2000" dirty="0">
                <a:latin typeface="Letterjoin-Air Plus 34" panose="02000805000000020003" pitchFamily="50" charset="0"/>
              </a:rPr>
              <a:t>The children will also pick up, learn and spell other words from memory such as names of family members.</a:t>
            </a:r>
          </a:p>
        </p:txBody>
      </p:sp>
      <p:sp>
        <p:nvSpPr>
          <p:cNvPr id="2" name="TextBox 1">
            <a:extLst>
              <a:ext uri="{FF2B5EF4-FFF2-40B4-BE49-F238E27FC236}">
                <a16:creationId xmlns:a16="http://schemas.microsoft.com/office/drawing/2014/main" id="{4C274F1F-E49F-4235-A5A1-D1A6E86C531B}"/>
              </a:ext>
            </a:extLst>
          </p:cNvPr>
          <p:cNvSpPr txBox="1"/>
          <p:nvPr/>
        </p:nvSpPr>
        <p:spPr>
          <a:xfrm>
            <a:off x="1115616" y="0"/>
            <a:ext cx="6508171" cy="1077218"/>
          </a:xfrm>
          <a:prstGeom prst="rect">
            <a:avLst/>
          </a:prstGeom>
          <a:noFill/>
        </p:spPr>
        <p:txBody>
          <a:bodyPr wrap="square" rtlCol="0">
            <a:spAutoFit/>
          </a:bodyPr>
          <a:lstStyle/>
          <a:p>
            <a:r>
              <a:rPr lang="en-GB" sz="4000" dirty="0">
                <a:latin typeface="Letterjoin-Air Plus 34" panose="02000805000000020003" pitchFamily="50" charset="0"/>
              </a:rPr>
              <a:t>Red and Green words</a:t>
            </a:r>
          </a:p>
          <a:p>
            <a:endParaRPr lang="en-GB" dirty="0"/>
          </a:p>
        </p:txBody>
      </p:sp>
    </p:spTree>
    <p:extLst>
      <p:ext uri="{BB962C8B-B14F-4D97-AF65-F5344CB8AC3E}">
        <p14:creationId xmlns:p14="http://schemas.microsoft.com/office/powerpoint/2010/main" val="30985239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solidFill>
                  <a:schemeClr val="bg1"/>
                </a:solidFill>
                <a:latin typeface="Letterjoin-Air Plus 34" panose="02000805000000020003" pitchFamily="50" charset="0"/>
              </a:rPr>
              <a:t>Phonics groups</a:t>
            </a:r>
          </a:p>
        </p:txBody>
      </p:sp>
      <p:sp>
        <p:nvSpPr>
          <p:cNvPr id="3" name="Content Placeholder 2"/>
          <p:cNvSpPr>
            <a:spLocks noGrp="1"/>
          </p:cNvSpPr>
          <p:nvPr>
            <p:ph idx="1"/>
          </p:nvPr>
        </p:nvSpPr>
        <p:spPr>
          <a:xfrm>
            <a:off x="143508" y="1052736"/>
            <a:ext cx="8856984" cy="5040560"/>
          </a:xfrm>
        </p:spPr>
        <p:txBody>
          <a:bodyPr/>
          <a:lstStyle/>
          <a:p>
            <a:r>
              <a:rPr lang="en-GB" sz="2800" dirty="0">
                <a:latin typeface="Letterjoin-Air Plus 34" panose="02000805000000020003" pitchFamily="50" charset="0"/>
              </a:rPr>
              <a:t>After introducing all the single sounds we will be assessing the children’s knowledge of them. They will then be split into 4 phonics groups.</a:t>
            </a:r>
          </a:p>
          <a:p>
            <a:endParaRPr lang="en-GB" sz="2800" dirty="0">
              <a:latin typeface="Letterjoin-Air Plus 34" panose="02000805000000020003" pitchFamily="50" charset="0"/>
            </a:endParaRPr>
          </a:p>
          <a:p>
            <a:r>
              <a:rPr lang="en-GB" sz="2800" dirty="0">
                <a:latin typeface="Letterjoin-Air Plus 34" panose="02000805000000020003" pitchFamily="50" charset="0"/>
              </a:rPr>
              <a:t>Children are grouped by their sound knowledge and ability to blend.</a:t>
            </a:r>
          </a:p>
          <a:p>
            <a:endParaRPr lang="en-GB" sz="2800" dirty="0">
              <a:latin typeface="Letterjoin-Air Plus 34" panose="02000805000000020003" pitchFamily="50" charset="0"/>
            </a:endParaRPr>
          </a:p>
          <a:p>
            <a:r>
              <a:rPr lang="en-GB" sz="2800" dirty="0">
                <a:latin typeface="Letterjoin-Air Plus 34" panose="02000805000000020003" pitchFamily="50" charset="0"/>
              </a:rPr>
              <a:t>The children will be sent home a Blending book,  a Ditty sheet or a Story book. These are matched to the sounds they are learning.</a:t>
            </a:r>
          </a:p>
          <a:p>
            <a:endParaRPr lang="en-GB" sz="2800" dirty="0">
              <a:latin typeface="Comic Sans MS" pitchFamily="66" charset="0"/>
            </a:endParaRPr>
          </a:p>
          <a:p>
            <a:pPr marL="0" indent="0">
              <a:buNone/>
            </a:pPr>
            <a:endParaRPr lang="en-GB" dirty="0"/>
          </a:p>
        </p:txBody>
      </p:sp>
    </p:spTree>
    <p:extLst>
      <p:ext uri="{BB962C8B-B14F-4D97-AF65-F5344CB8AC3E}">
        <p14:creationId xmlns:p14="http://schemas.microsoft.com/office/powerpoint/2010/main" val="515202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1"/>
            <a:ext cx="8136904" cy="861391"/>
          </a:xfrm>
        </p:spPr>
        <p:txBody>
          <a:bodyPr/>
          <a:lstStyle/>
          <a:p>
            <a:r>
              <a:rPr lang="en-GB" dirty="0">
                <a:solidFill>
                  <a:schemeClr val="bg1"/>
                </a:solidFill>
                <a:latin typeface="Letterjoin-Air Plus 34" panose="02000805000000020003" pitchFamily="50" charset="0"/>
              </a:rPr>
              <a:t>Lastly, a few points about writing</a:t>
            </a:r>
            <a:endParaRPr lang="en-US" dirty="0">
              <a:solidFill>
                <a:schemeClr val="bg1"/>
              </a:solidFill>
              <a:latin typeface="Letterjoin-Air Plus 34" panose="02000805000000020003" pitchFamily="50" charset="0"/>
            </a:endParaRPr>
          </a:p>
        </p:txBody>
      </p:sp>
      <p:sp>
        <p:nvSpPr>
          <p:cNvPr id="3" name="Content Placeholder 2"/>
          <p:cNvSpPr>
            <a:spLocks noGrp="1"/>
          </p:cNvSpPr>
          <p:nvPr>
            <p:ph idx="1"/>
          </p:nvPr>
        </p:nvSpPr>
        <p:spPr>
          <a:xfrm>
            <a:off x="179512" y="838200"/>
            <a:ext cx="8784976" cy="5543128"/>
          </a:xfrm>
        </p:spPr>
        <p:txBody>
          <a:bodyPr/>
          <a:lstStyle/>
          <a:p>
            <a:pPr marL="0" indent="0">
              <a:buNone/>
            </a:pPr>
            <a:r>
              <a:rPr lang="en-GB" sz="2200" dirty="0">
                <a:latin typeface="Letterjoin-Air Plus 34" panose="02000805000000020003" pitchFamily="50" charset="0"/>
              </a:rPr>
              <a:t>The children all start in different places. Ranging from mark making to writing CVC words.</a:t>
            </a:r>
          </a:p>
          <a:p>
            <a:pPr marL="0" indent="0">
              <a:buNone/>
            </a:pPr>
            <a:endParaRPr lang="en-GB" sz="2200" dirty="0">
              <a:latin typeface="Letterjoin-Air Plus 34" panose="02000805000000020003" pitchFamily="50" charset="0"/>
            </a:endParaRPr>
          </a:p>
          <a:p>
            <a:pPr marL="0" indent="0">
              <a:buNone/>
            </a:pPr>
            <a:r>
              <a:rPr lang="en-GB" sz="2200" dirty="0">
                <a:latin typeface="Letterjoin-Air Plus 34" panose="02000805000000020003" pitchFamily="50" charset="0"/>
              </a:rPr>
              <a:t>All mark making will improve pen control. Try to make learning fun so that your child wants to pick up a pen and have a go. This could be writing a shopping list, a register, making a car mat, drawing a map and labelling the places etc.</a:t>
            </a:r>
          </a:p>
          <a:p>
            <a:pPr marL="0" indent="0">
              <a:buNone/>
            </a:pPr>
            <a:endParaRPr lang="en-GB" sz="2200" dirty="0">
              <a:latin typeface="Letterjoin-Air Plus 34" panose="02000805000000020003" pitchFamily="50" charset="0"/>
            </a:endParaRPr>
          </a:p>
          <a:p>
            <a:pPr marL="0" indent="0">
              <a:buNone/>
            </a:pPr>
            <a:r>
              <a:rPr lang="en-GB" sz="2200" dirty="0">
                <a:latin typeface="Letterjoin-Air Plus 34" panose="02000805000000020003" pitchFamily="50" charset="0"/>
              </a:rPr>
              <a:t>When writing their name please use a capital to start and then lower case letters. </a:t>
            </a:r>
          </a:p>
          <a:p>
            <a:pPr marL="0" indent="0">
              <a:buNone/>
            </a:pPr>
            <a:endParaRPr lang="en-GB" sz="2200" dirty="0">
              <a:latin typeface="Letterjoin-Air Plus 34" panose="02000805000000020003" pitchFamily="50" charset="0"/>
            </a:endParaRPr>
          </a:p>
          <a:p>
            <a:pPr marL="0" indent="0">
              <a:buNone/>
            </a:pPr>
            <a:r>
              <a:rPr lang="en-GB" sz="2200" dirty="0">
                <a:latin typeface="Letterjoin-Air Plus 34" panose="02000805000000020003" pitchFamily="50" charset="0"/>
              </a:rPr>
              <a:t>If your child is reluctant to try writing, try magnetic letters, chalks, whiteboards, steam on the shower screen, with a stick in the mud etc.</a:t>
            </a:r>
          </a:p>
          <a:p>
            <a:endParaRPr lang="en-GB" sz="2800" dirty="0">
              <a:latin typeface="Comic Sans MS" pitchFamily="66" charset="0"/>
            </a:endParaRPr>
          </a:p>
          <a:p>
            <a:pPr>
              <a:buNone/>
            </a:pPr>
            <a:endParaRPr lang="en-US" sz="2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980728"/>
            <a:ext cx="8626130" cy="2808312"/>
          </a:xfrm>
        </p:spPr>
        <p:txBody>
          <a:bodyPr/>
          <a:lstStyle/>
          <a:p>
            <a:pPr marL="0" indent="0">
              <a:buNone/>
            </a:pPr>
            <a:r>
              <a:rPr lang="en-GB" dirty="0">
                <a:latin typeface="Letterjoin-Air Plus 34" panose="02000805000000020003" pitchFamily="50" charset="0"/>
              </a:rPr>
              <a:t>Emergent writing / </a:t>
            </a:r>
          </a:p>
          <a:p>
            <a:pPr marL="0" indent="0">
              <a:buNone/>
            </a:pPr>
            <a:r>
              <a:rPr lang="en-GB" dirty="0">
                <a:latin typeface="Letterjoin-Air Plus 34" panose="02000805000000020003" pitchFamily="50" charset="0"/>
              </a:rPr>
              <a:t>mark making</a:t>
            </a:r>
          </a:p>
          <a:p>
            <a:pPr marL="0" indent="0">
              <a:buNone/>
            </a:pPr>
            <a:r>
              <a:rPr lang="en-GB">
                <a:latin typeface="Letterjoin-Air Plus 34" panose="02000805000000020003" pitchFamily="50" charset="0"/>
              </a:rPr>
              <a:t>Some </a:t>
            </a:r>
            <a:r>
              <a:rPr lang="en-GB" dirty="0">
                <a:latin typeface="Letterjoin-Air Plus 34" panose="02000805000000020003" pitchFamily="50" charset="0"/>
              </a:rPr>
              <a:t>letter shapes</a:t>
            </a:r>
          </a:p>
          <a:p>
            <a:pPr marL="0" indent="0">
              <a:buNone/>
            </a:pPr>
            <a:r>
              <a:rPr lang="en-GB" dirty="0">
                <a:latin typeface="Letterjoin-Air Plus 34" panose="02000805000000020003" pitchFamily="50" charset="0"/>
              </a:rPr>
              <a:t>CVC words</a:t>
            </a:r>
          </a:p>
          <a:p>
            <a:pPr marL="0" indent="0">
              <a:buNone/>
            </a:pPr>
            <a:endParaRPr lang="en-GB" dirty="0">
              <a:latin typeface="Letterjoin-Air Plus 34" panose="02000805000000020003" pitchFamily="50" charset="0"/>
            </a:endParaRPr>
          </a:p>
          <a:p>
            <a:pPr marL="0" indent="0">
              <a:buNone/>
            </a:pPr>
            <a:r>
              <a:rPr lang="en-GB" dirty="0">
                <a:latin typeface="Letterjoin-Air Plus 34" panose="02000805000000020003" pitchFamily="50" charset="0"/>
              </a:rPr>
              <a:t>Writing down all the sounds they can hear in a word.</a:t>
            </a:r>
          </a:p>
          <a:p>
            <a:pPr marL="0" indent="0">
              <a:buNone/>
            </a:pPr>
            <a:endParaRPr lang="en-GB" dirty="0">
              <a:latin typeface="Letterjoin-Air Plus 34" panose="02000805000000020003" pitchFamily="50" charset="0"/>
            </a:endParaRPr>
          </a:p>
          <a:p>
            <a:pPr marL="0" indent="0">
              <a:buNone/>
            </a:pPr>
            <a:r>
              <a:rPr lang="en-GB" dirty="0">
                <a:latin typeface="Letterjoin-Air Plus 34" panose="02000805000000020003" pitchFamily="50" charset="0"/>
              </a:rPr>
              <a:t>Writing simple </a:t>
            </a:r>
          </a:p>
          <a:p>
            <a:pPr marL="0" indent="0">
              <a:buNone/>
            </a:pPr>
            <a:r>
              <a:rPr lang="en-GB" dirty="0">
                <a:latin typeface="Letterjoin-Air Plus 34" panose="02000805000000020003" pitchFamily="50" charset="0"/>
              </a:rPr>
              <a:t>sentences.</a:t>
            </a:r>
          </a:p>
          <a:p>
            <a:pPr marL="0" indent="0">
              <a:buNone/>
            </a:pPr>
            <a:endParaRPr lang="en-GB" dirty="0">
              <a:latin typeface="Comic Sans MS" pitchFamily="66"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994047"/>
            <a:ext cx="2736304" cy="945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descr="E:\DCIM\100KM320\100_3493.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4030" b="6123"/>
          <a:stretch/>
        </p:blipFill>
        <p:spPr bwMode="auto">
          <a:xfrm>
            <a:off x="5580112" y="2268203"/>
            <a:ext cx="3240360" cy="121162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DCIM\100KM320\100_3494.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60719"/>
          <a:stretch/>
        </p:blipFill>
        <p:spPr bwMode="auto">
          <a:xfrm>
            <a:off x="5083264" y="4469284"/>
            <a:ext cx="3737208" cy="95251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89083" y="5611075"/>
            <a:ext cx="5154917" cy="12367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6454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solidFill>
                  <a:schemeClr val="bg1"/>
                </a:solidFill>
                <a:latin typeface="Letterjoin-Air Plus 34" panose="02000805000000020003" pitchFamily="50" charset="0"/>
              </a:rPr>
              <a:t>Phonics at Home</a:t>
            </a:r>
          </a:p>
        </p:txBody>
      </p:sp>
      <p:sp>
        <p:nvSpPr>
          <p:cNvPr id="3" name="Content Placeholder 2"/>
          <p:cNvSpPr>
            <a:spLocks noGrp="1"/>
          </p:cNvSpPr>
          <p:nvPr>
            <p:ph idx="1"/>
          </p:nvPr>
        </p:nvSpPr>
        <p:spPr>
          <a:xfrm>
            <a:off x="251520" y="692696"/>
            <a:ext cx="8424936" cy="6165304"/>
          </a:xfrm>
        </p:spPr>
        <p:txBody>
          <a:bodyPr/>
          <a:lstStyle/>
          <a:p>
            <a:pPr marL="0" indent="0">
              <a:buNone/>
            </a:pPr>
            <a:endParaRPr lang="en-GB" sz="2400" dirty="0">
              <a:latin typeface="Letterjoin-Air Plus 34" panose="02000805000000020003" pitchFamily="50" charset="0"/>
            </a:endParaRPr>
          </a:p>
          <a:p>
            <a:r>
              <a:rPr lang="en-GB" sz="2400" dirty="0">
                <a:latin typeface="Letterjoin-Air Plus 34" panose="02000805000000020003" pitchFamily="50" charset="0"/>
              </a:rPr>
              <a:t>Each Monday in our weekly letter we will let you know the letters we are focusing on that week. It also includes links to RWI sessions to do at home. </a:t>
            </a:r>
          </a:p>
          <a:p>
            <a:r>
              <a:rPr lang="en-GB" sz="2400" dirty="0">
                <a:latin typeface="Letterjoin-Air Plus 34" panose="02000805000000020003" pitchFamily="50" charset="0"/>
              </a:rPr>
              <a:t>Encourage them to have a go at writing them or think of words beginning with that sound.</a:t>
            </a:r>
          </a:p>
          <a:p>
            <a:r>
              <a:rPr lang="en-GB" sz="2400" dirty="0">
                <a:latin typeface="Letterjoin-Air Plus 34" panose="02000805000000020003" pitchFamily="50" charset="0"/>
              </a:rPr>
              <a:t>Remember to practise blending for reading and segmenting for writing.</a:t>
            </a:r>
          </a:p>
          <a:p>
            <a:r>
              <a:rPr lang="en-GB" sz="2400" dirty="0">
                <a:latin typeface="Letterjoin-Air Plus 34" panose="02000805000000020003" pitchFamily="50" charset="0"/>
              </a:rPr>
              <a:t>Games – touch your </a:t>
            </a:r>
            <a:r>
              <a:rPr lang="en-GB" sz="2400" dirty="0" err="1">
                <a:latin typeface="Letterjoin-Air Plus 34" panose="02000805000000020003" pitchFamily="50" charset="0"/>
              </a:rPr>
              <a:t>l..e..g</a:t>
            </a:r>
            <a:r>
              <a:rPr lang="en-GB" sz="2400" dirty="0">
                <a:latin typeface="Letterjoin-Air Plus 34" panose="02000805000000020003" pitchFamily="50" charset="0"/>
              </a:rPr>
              <a:t> (talk like a robot)</a:t>
            </a:r>
          </a:p>
          <a:p>
            <a:r>
              <a:rPr lang="en-GB" sz="2400" dirty="0">
                <a:latin typeface="Letterjoin-Air Plus 34" panose="02000805000000020003" pitchFamily="50" charset="0"/>
              </a:rPr>
              <a:t>Hands to stretch the sounds, clap the word.</a:t>
            </a:r>
          </a:p>
          <a:p>
            <a:r>
              <a:rPr lang="en-GB" sz="2400" dirty="0">
                <a:latin typeface="Letterjoin-Air Plus 34" panose="02000805000000020003" pitchFamily="50" charset="0"/>
              </a:rPr>
              <a:t>Fred Fingers, especially when writing. </a:t>
            </a:r>
          </a:p>
          <a:p>
            <a:endParaRPr lang="en-GB" sz="2400" dirty="0">
              <a:latin typeface="Letterjoin-Air Plus 34" panose="02000805000000020003" pitchFamily="50" charset="0"/>
            </a:endParaRPr>
          </a:p>
          <a:p>
            <a:endParaRPr lang="en-GB" sz="2400" dirty="0">
              <a:latin typeface="Letterjoin-Air Plus 34" panose="02000805000000020003" pitchFamily="50" charset="0"/>
            </a:endParaRPr>
          </a:p>
          <a:p>
            <a:endParaRPr lang="en-GB" sz="2400" dirty="0">
              <a:latin typeface="Letterjoin-Air Plus 34" panose="02000805000000020003" pitchFamily="50" charset="0"/>
            </a:endParaRPr>
          </a:p>
        </p:txBody>
      </p:sp>
    </p:spTree>
    <p:extLst>
      <p:ext uri="{BB962C8B-B14F-4D97-AF65-F5344CB8AC3E}">
        <p14:creationId xmlns:p14="http://schemas.microsoft.com/office/powerpoint/2010/main" val="948054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latin typeface="Letterjoin-Air Plus 34" panose="02000805000000020003" pitchFamily="50" charset="0"/>
              </a:rPr>
              <a:t>Thank You!</a:t>
            </a:r>
          </a:p>
        </p:txBody>
      </p:sp>
      <p:sp>
        <p:nvSpPr>
          <p:cNvPr id="3" name="Content Placeholder 2"/>
          <p:cNvSpPr>
            <a:spLocks noGrp="1"/>
          </p:cNvSpPr>
          <p:nvPr>
            <p:ph idx="1"/>
          </p:nvPr>
        </p:nvSpPr>
        <p:spPr>
          <a:xfrm>
            <a:off x="899592" y="1340768"/>
            <a:ext cx="7200800" cy="3672408"/>
          </a:xfrm>
        </p:spPr>
        <p:txBody>
          <a:bodyPr/>
          <a:lstStyle/>
          <a:p>
            <a:r>
              <a:rPr lang="en-GB" dirty="0">
                <a:latin typeface="Letterjoin-Air Plus 34" panose="02000805000000020003" pitchFamily="50" charset="0"/>
              </a:rPr>
              <a:t>Tapestry – please share any super learning that takes place </a:t>
            </a:r>
            <a:r>
              <a:rPr lang="en-GB">
                <a:latin typeface="Letterjoin-Air Plus 34" panose="02000805000000020003" pitchFamily="50" charset="0"/>
              </a:rPr>
              <a:t>at home. </a:t>
            </a:r>
            <a:endParaRPr lang="en-GB" dirty="0">
              <a:latin typeface="Letterjoin-Air Plus 34" panose="02000805000000020003" pitchFamily="50" charset="0"/>
            </a:endParaRPr>
          </a:p>
          <a:p>
            <a:endParaRPr lang="en-GB" dirty="0">
              <a:latin typeface="Letterjoin-Air Plus 34" panose="02000805000000020003" pitchFamily="50" charset="0"/>
            </a:endParaRPr>
          </a:p>
          <a:p>
            <a:r>
              <a:rPr lang="en-GB" dirty="0">
                <a:latin typeface="Letterjoin-Air Plus 34" panose="02000805000000020003" pitchFamily="50" charset="0"/>
              </a:rPr>
              <a:t>Please ask one of us if you have any questions.</a:t>
            </a:r>
          </a:p>
          <a:p>
            <a:pPr marL="0" indent="0">
              <a:buNone/>
            </a:pPr>
            <a:endParaRPr lang="en-GB" dirty="0">
              <a:latin typeface="Letterjoin-Air Plus 34" panose="02000805000000020003" pitchFamily="50" charset="0"/>
            </a:endParaRPr>
          </a:p>
          <a:p>
            <a:r>
              <a:rPr lang="en-GB" dirty="0">
                <a:latin typeface="Letterjoin-Air Plus 34" panose="02000805000000020003" pitchFamily="50" charset="0"/>
              </a:rPr>
              <a:t>Thank you for coming </a:t>
            </a:r>
            <a:r>
              <a:rPr lang="en-GB" dirty="0">
                <a:latin typeface="Letterjoin-Air Plus 34" panose="02000805000000020003" pitchFamily="50" charset="0"/>
                <a:sym typeface="Wingdings" pitchFamily="2" charset="2"/>
              </a:rPr>
              <a:t></a:t>
            </a:r>
          </a:p>
          <a:p>
            <a:endParaRPr lang="en-GB" dirty="0">
              <a:latin typeface="Comic Sans MS" pitchFamily="66" charset="0"/>
            </a:endParaRPr>
          </a:p>
          <a:p>
            <a:endParaRPr lang="en-GB" dirty="0"/>
          </a:p>
        </p:txBody>
      </p:sp>
    </p:spTree>
    <p:extLst>
      <p:ext uri="{BB962C8B-B14F-4D97-AF65-F5344CB8AC3E}">
        <p14:creationId xmlns:p14="http://schemas.microsoft.com/office/powerpoint/2010/main" val="3100462944"/>
      </p:ext>
    </p:extLst>
  </p:cSld>
  <p:clrMapOvr>
    <a:masterClrMapping/>
  </p:clrMapOvr>
</p:sld>
</file>

<file path=ppt/theme/theme1.xml><?xml version="1.0" encoding="utf-8"?>
<a:theme xmlns:a="http://schemas.openxmlformats.org/drawingml/2006/main" name="Animated ABC">
  <a:themeElements>
    <a:clrScheme name="Animated ABC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Animated ABC">
      <a:majorFont>
        <a:latin typeface="Looseprint"/>
        <a:ea typeface=""/>
        <a:cs typeface=""/>
      </a:majorFont>
      <a:minorFont>
        <a:latin typeface="Looseprin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Animated ABC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Animated ABC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Animated ABC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Animated ABC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Animated AB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Animated AB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Animated AB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dd9ed96-222a-41be-b5d6-17d26369e7c7" xsi:nil="true"/>
    <lcf76f155ced4ddcb4097134ff3c332f xmlns="2358c743-923f-4c28-b98c-5c23bb2423b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AB723D64AD4284FB1B0D42E9AE733AC" ma:contentTypeVersion="15" ma:contentTypeDescription="Create a new document." ma:contentTypeScope="" ma:versionID="a6e1a94a3034108be18530ade9671cb2">
  <xsd:schema xmlns:xsd="http://www.w3.org/2001/XMLSchema" xmlns:xs="http://www.w3.org/2001/XMLSchema" xmlns:p="http://schemas.microsoft.com/office/2006/metadata/properties" xmlns:ns2="2358c743-923f-4c28-b98c-5c23bb2423be" xmlns:ns3="add9ed96-222a-41be-b5d6-17d26369e7c7" targetNamespace="http://schemas.microsoft.com/office/2006/metadata/properties" ma:root="true" ma:fieldsID="c9409cf291570d693cc2ddedf7a3acc6" ns2:_="" ns3:_="">
    <xsd:import namespace="2358c743-923f-4c28-b98c-5c23bb2423be"/>
    <xsd:import namespace="add9ed96-222a-41be-b5d6-17d26369e7c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58c743-923f-4c28-b98c-5c23bb2423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d0a6e758-4455-4d6c-9867-c9bb349701a2"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dd9ed96-222a-41be-b5d6-17d26369e7c7"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7a78b97c-4263-41f2-9ed7-eb4ab5a3face}" ma:internalName="TaxCatchAll" ma:showField="CatchAllData" ma:web="add9ed96-222a-41be-b5d6-17d26369e7c7">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306639-6B44-4F26-9476-3E0DB5915E62}">
  <ds:schemaRefs>
    <ds:schemaRef ds:uri="http://schemas.openxmlformats.org/package/2006/metadata/core-properties"/>
    <ds:schemaRef ds:uri="http://schemas.microsoft.com/office/infopath/2007/PartnerControls"/>
    <ds:schemaRef ds:uri="http://schemas.microsoft.com/office/2006/metadata/properties"/>
    <ds:schemaRef ds:uri="http://www.w3.org/XML/1998/namespace"/>
    <ds:schemaRef ds:uri="http://schemas.microsoft.com/office/2006/documentManagement/types"/>
    <ds:schemaRef ds:uri="http://purl.org/dc/elements/1.1/"/>
    <ds:schemaRef ds:uri="http://purl.org/dc/dcmitype/"/>
    <ds:schemaRef ds:uri="add9ed96-222a-41be-b5d6-17d26369e7c7"/>
    <ds:schemaRef ds:uri="2358c743-923f-4c28-b98c-5c23bb2423be"/>
    <ds:schemaRef ds:uri="http://purl.org/dc/terms/"/>
  </ds:schemaRefs>
</ds:datastoreItem>
</file>

<file path=customXml/itemProps2.xml><?xml version="1.0" encoding="utf-8"?>
<ds:datastoreItem xmlns:ds="http://schemas.openxmlformats.org/officeDocument/2006/customXml" ds:itemID="{366CF81F-CC65-4644-826C-B39FC49DCAF4}">
  <ds:schemaRefs>
    <ds:schemaRef ds:uri="http://schemas.microsoft.com/sharepoint/v3/contenttype/forms"/>
  </ds:schemaRefs>
</ds:datastoreItem>
</file>

<file path=customXml/itemProps3.xml><?xml version="1.0" encoding="utf-8"?>
<ds:datastoreItem xmlns:ds="http://schemas.openxmlformats.org/officeDocument/2006/customXml" ds:itemID="{5B45C3D9-C380-4E69-AE6F-EE97A06711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58c743-923f-4c28-b98c-5c23bb2423be"/>
    <ds:schemaRef ds:uri="add9ed96-222a-41be-b5d6-17d26369e7c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C:\DOCUME~1\Gina\LOCALS~1\Temp\Temporary Directory 1 for Animated333ABC.zip\Animated ABC.pot</Template>
  <TotalTime>0</TotalTime>
  <Words>1020</Words>
  <Application>Microsoft Office PowerPoint</Application>
  <PresentationFormat>On-screen Show (4:3)</PresentationFormat>
  <Paragraphs>118</Paragraphs>
  <Slides>17</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Calibri</vt:lpstr>
      <vt:lpstr>Comic Sans MS</vt:lpstr>
      <vt:lpstr>Letter-join Plus 34</vt:lpstr>
      <vt:lpstr>Letterjoin-Air Plus 34</vt:lpstr>
      <vt:lpstr>Looseprint</vt:lpstr>
      <vt:lpstr>Times New Roman</vt:lpstr>
      <vt:lpstr>Animated ABC</vt:lpstr>
      <vt:lpstr>In this meeting we will explain the way in which we approach and teach phonics in our school and how you can support this at home.</vt:lpstr>
      <vt:lpstr>    What is phonics?  The learning of letters and sounds to support the children in their reading and writing.   </vt:lpstr>
      <vt:lpstr>PowerPoint Presentation</vt:lpstr>
      <vt:lpstr>Speed Sounds</vt:lpstr>
      <vt:lpstr>PowerPoint Presentation</vt:lpstr>
      <vt:lpstr>Set 1 &amp; 2 sounds</vt:lpstr>
      <vt:lpstr>Fred Talk</vt:lpstr>
      <vt:lpstr>Word Time</vt:lpstr>
      <vt:lpstr>Writing</vt:lpstr>
      <vt:lpstr>PowerPoint Presentation</vt:lpstr>
      <vt:lpstr>Fred Fingers</vt:lpstr>
      <vt:lpstr>PowerPoint Presentation</vt:lpstr>
      <vt:lpstr>Phonics groups</vt:lpstr>
      <vt:lpstr>Lastly, a few points about writing</vt:lpstr>
      <vt:lpstr>PowerPoint Presentation</vt:lpstr>
      <vt:lpstr>Phonics at Home</vt:lpstr>
      <vt:lpstr>Thank You!</vt:lpstr>
    </vt:vector>
  </TitlesOfParts>
  <Company>Pavillion Communication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Foundation Stage Profile</dc:title>
  <dc:creator>Gina</dc:creator>
  <cp:lastModifiedBy>Sarah O'Toole</cp:lastModifiedBy>
  <cp:revision>99</cp:revision>
  <cp:lastPrinted>2022-10-04T11:21:16Z</cp:lastPrinted>
  <dcterms:created xsi:type="dcterms:W3CDTF">2006-04-19T15:54:00Z</dcterms:created>
  <dcterms:modified xsi:type="dcterms:W3CDTF">2026-09-29T16:44:39Z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0x010100FAB723D64AD4284FB1B0D42E9AE733AC</vt:lpwstr>
  </property>
  <property fmtid="{D5CDD505-2E9C-101B-9397-08002B2CF9AE}" pid="3" name="Order">
    <vt:r8>237800</vt:r8>
  </property>
  <property fmtid="{D5CDD505-2E9C-101B-9397-08002B2CF9AE}" pid="4" name="MediaServiceImageTags">
    <vt:lpwstr/>
  </property>
</Properties>
</file>